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60" r:id="rId2"/>
    <p:sldId id="303" r:id="rId3"/>
    <p:sldId id="305" r:id="rId4"/>
    <p:sldId id="306" r:id="rId5"/>
    <p:sldId id="307" r:id="rId6"/>
    <p:sldId id="259" r:id="rId7"/>
    <p:sldId id="263" r:id="rId8"/>
    <p:sldId id="283" r:id="rId9"/>
    <p:sldId id="284" r:id="rId10"/>
    <p:sldId id="310" r:id="rId11"/>
    <p:sldId id="302" r:id="rId12"/>
    <p:sldId id="262" r:id="rId13"/>
    <p:sldId id="266" r:id="rId14"/>
    <p:sldId id="309" r:id="rId15"/>
    <p:sldId id="286" r:id="rId16"/>
    <p:sldId id="295" r:id="rId17"/>
    <p:sldId id="296" r:id="rId18"/>
    <p:sldId id="281" r:id="rId19"/>
    <p:sldId id="300" r:id="rId20"/>
    <p:sldId id="299" r:id="rId21"/>
    <p:sldId id="301" r:id="rId22"/>
    <p:sldId id="297" r:id="rId23"/>
    <p:sldId id="274" r:id="rId24"/>
    <p:sldId id="276" r:id="rId25"/>
    <p:sldId id="275" r:id="rId26"/>
    <p:sldId id="277" r:id="rId27"/>
    <p:sldId id="280" r:id="rId28"/>
    <p:sldId id="258" r:id="rId2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AD9A"/>
    <a:srgbClr val="6F6F6F"/>
    <a:srgbClr val="C3D98A"/>
    <a:srgbClr val="FFFFFF"/>
    <a:srgbClr val="F8F7F9"/>
    <a:srgbClr val="EDEFF0"/>
    <a:srgbClr val="E9D3AC"/>
    <a:srgbClr val="F9EC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29" autoAdjust="0"/>
    <p:restoredTop sz="87931" autoAdjust="0"/>
  </p:normalViewPr>
  <p:slideViewPr>
    <p:cSldViewPr snapToGrid="0">
      <p:cViewPr>
        <p:scale>
          <a:sx n="50" d="100"/>
          <a:sy n="50" d="100"/>
        </p:scale>
        <p:origin x="1373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5806AA-2BC9-42EE-9A20-2288E71EEC6A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3BA2FD-DAE9-44CE-9E07-01882B0FA42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0905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9931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6481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1604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76367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9563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3968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55668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73864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37484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087630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0230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78417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9363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1114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42996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5367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50858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3149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46152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3BA2FD-DAE9-44CE-9E07-01882B0FA42C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9489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2721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7936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2250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4616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867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238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4182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8928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578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5474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12765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AD2FA-8563-4198-AAF7-5ECFDF0739E6}" type="datetimeFigureOut">
              <a:rPr lang="zh-TW" altLang="en-US" smtClean="0"/>
              <a:t>2021/10/1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3FAEB-2557-42C6-8ED7-44B8DD3739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6681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g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0.png"/><Relationship Id="rId4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3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27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28.png"/><Relationship Id="rId4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image" Target="../media/image29.jpe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6F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圓角矩形 6"/>
          <p:cNvSpPr/>
          <p:nvPr/>
        </p:nvSpPr>
        <p:spPr>
          <a:xfrm>
            <a:off x="312516" y="426720"/>
            <a:ext cx="11460094" cy="6035040"/>
          </a:xfrm>
          <a:prstGeom prst="roundRect">
            <a:avLst>
              <a:gd name="adj" fmla="val 5303"/>
            </a:avLst>
          </a:prstGeom>
          <a:gradFill>
            <a:gsLst>
              <a:gs pos="100000">
                <a:srgbClr val="E9D3AC"/>
              </a:gs>
              <a:gs pos="5000">
                <a:srgbClr val="ECAD9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8288549" y="3862617"/>
            <a:ext cx="3229626" cy="2599143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6000" b="77600" l="21800" r="80200"/>
                      </a14:imgEffect>
                    </a14:imgLayer>
                  </a14:imgProps>
                </a:ext>
              </a:extLst>
            </a:blip>
            <a:srcRect/>
            <a:stretch>
              <a:fillRect l="-41529" t="-85193" r="-42371" b="-43317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2295825" y="1826505"/>
            <a:ext cx="7263527" cy="221599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13800" dirty="0">
                <a:solidFill>
                  <a:schemeClr val="accent6">
                    <a:lumMod val="75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bg1"/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綠洲駱駝</a:t>
            </a:r>
            <a:endParaRPr lang="en-US" altLang="zh-TW" sz="13800" dirty="0">
              <a:solidFill>
                <a:schemeClr val="accent6">
                  <a:lumMod val="75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bg1"/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587222" y="671331"/>
            <a:ext cx="3698448" cy="76944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44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bg1"/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44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bg1"/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928680" y="5352571"/>
            <a:ext cx="4108817" cy="861774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200" dirty="0" smtClean="0">
                <a:solidFill>
                  <a:srgbClr val="6F6F6F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綠色珍珠音調 小隊</a:t>
            </a:r>
            <a:endParaRPr lang="en-US" altLang="zh-TW" sz="3200" dirty="0" smtClean="0">
              <a:solidFill>
                <a:srgbClr val="6F6F6F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  <a:p>
            <a:r>
              <a:rPr lang="zh-TW" altLang="en-US" dirty="0" smtClean="0">
                <a:solidFill>
                  <a:srgbClr val="6F6F6F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陳原本、李宥辰、洪浥青、簡辰芳、張維倫</a:t>
            </a:r>
            <a:endParaRPr lang="en-US" altLang="zh-TW" dirty="0">
              <a:solidFill>
                <a:srgbClr val="6F6F6F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777552" y="5430096"/>
            <a:ext cx="90550" cy="707886"/>
          </a:xfrm>
          <a:prstGeom prst="roundRect">
            <a:avLst>
              <a:gd name="adj" fmla="val 0"/>
            </a:avLst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圓角矩形 13"/>
          <p:cNvSpPr/>
          <p:nvPr/>
        </p:nvSpPr>
        <p:spPr>
          <a:xfrm>
            <a:off x="675293" y="5430096"/>
            <a:ext cx="45719" cy="707886"/>
          </a:xfrm>
          <a:prstGeom prst="roundRect">
            <a:avLst>
              <a:gd name="adj" fmla="val 0"/>
            </a:avLst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圓角矩形 1"/>
          <p:cNvSpPr/>
          <p:nvPr/>
        </p:nvSpPr>
        <p:spPr>
          <a:xfrm>
            <a:off x="10046826" y="671331"/>
            <a:ext cx="2107074" cy="601883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圓角矩形 15"/>
          <p:cNvSpPr/>
          <p:nvPr/>
        </p:nvSpPr>
        <p:spPr>
          <a:xfrm>
            <a:off x="9559352" y="1641182"/>
            <a:ext cx="935620" cy="326411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圓角矩形 16"/>
          <p:cNvSpPr/>
          <p:nvPr/>
        </p:nvSpPr>
        <p:spPr>
          <a:xfrm>
            <a:off x="10571172" y="1641182"/>
            <a:ext cx="444659" cy="326411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圓角矩形 17"/>
          <p:cNvSpPr/>
          <p:nvPr/>
        </p:nvSpPr>
        <p:spPr>
          <a:xfrm>
            <a:off x="1248841" y="1427679"/>
            <a:ext cx="935620" cy="326411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圓角矩形 18"/>
          <p:cNvSpPr/>
          <p:nvPr/>
        </p:nvSpPr>
        <p:spPr>
          <a:xfrm>
            <a:off x="675293" y="1427924"/>
            <a:ext cx="444659" cy="326411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圓角矩形 2"/>
          <p:cNvSpPr/>
          <p:nvPr/>
        </p:nvSpPr>
        <p:spPr>
          <a:xfrm>
            <a:off x="2436446" y="3898782"/>
            <a:ext cx="5098673" cy="983694"/>
          </a:xfrm>
          <a:prstGeom prst="roundRect">
            <a:avLst>
              <a:gd name="adj" fmla="val 26945"/>
            </a:avLst>
          </a:prstGeom>
          <a:solidFill>
            <a:schemeClr val="bg1"/>
          </a:solidFill>
        </p:spPr>
        <p:txBody>
          <a:bodyPr wrap="square" anchor="ctr">
            <a:spAutoFit/>
          </a:bodyPr>
          <a:lstStyle/>
          <a:p>
            <a:pPr algn="ctr"/>
            <a:r>
              <a:rPr lang="zh-TW" altLang="en-US" sz="2400" dirty="0">
                <a:solidFill>
                  <a:srgbClr val="00B050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城市像沙漠</a:t>
            </a:r>
            <a:r>
              <a:rPr lang="zh-TW" altLang="en-US" sz="2400" dirty="0" smtClean="0">
                <a:solidFill>
                  <a:srgbClr val="00B050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、綠洲猶如永續的未來，</a:t>
            </a:r>
            <a:endParaRPr lang="zh-TW" altLang="en-US" sz="2400" dirty="0">
              <a:solidFill>
                <a:srgbClr val="00B050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  <a:p>
            <a:pPr algn="ctr"/>
            <a:r>
              <a:rPr lang="zh-TW" altLang="en-US" sz="2400" dirty="0" smtClean="0">
                <a:solidFill>
                  <a:srgbClr val="00B050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 我們</a:t>
            </a:r>
            <a:r>
              <a:rPr lang="zh-TW" altLang="en-US" sz="2400" dirty="0">
                <a:solidFill>
                  <a:srgbClr val="00B050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是駱駝</a:t>
            </a:r>
            <a:r>
              <a:rPr lang="zh-TW" altLang="en-US" sz="2400" dirty="0" smtClean="0">
                <a:solidFill>
                  <a:srgbClr val="00B050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帶你在</a:t>
            </a:r>
            <a:r>
              <a:rPr lang="zh-TW" altLang="en-US" sz="2400" dirty="0">
                <a:solidFill>
                  <a:srgbClr val="00B050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沙漠</a:t>
            </a:r>
            <a:r>
              <a:rPr lang="zh-TW" altLang="en-US" sz="2400" dirty="0" smtClean="0">
                <a:solidFill>
                  <a:srgbClr val="00B050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中找</a:t>
            </a:r>
            <a:r>
              <a:rPr lang="zh-TW" altLang="en-US" sz="2400" dirty="0">
                <a:solidFill>
                  <a:srgbClr val="00B050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到</a:t>
            </a:r>
            <a:r>
              <a:rPr lang="zh-TW" altLang="en-US" sz="2400" dirty="0" smtClean="0">
                <a:solidFill>
                  <a:srgbClr val="00B050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綠洲。</a:t>
            </a:r>
            <a:endParaRPr lang="zh-TW" altLang="en-US" sz="2400" dirty="0">
              <a:solidFill>
                <a:srgbClr val="00B050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5153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提案動機</a:t>
            </a:r>
            <a:endParaRPr lang="en-US" altLang="zh-TW" sz="3600" dirty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1" name="Picture 2" descr="https://1.bp.blogspot.com/-RMMt3pIN7Js/X2yP_3gx7wI/AAAAAAABbfY/yp4IXpsxi5ANBJ3Brr_QX9hcgIYz4XsQwCNcBGAsYHQ/s1600/shop_funinki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915" y="2092964"/>
            <a:ext cx="2324080" cy="2209138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群組 23"/>
          <p:cNvGrpSpPr/>
          <p:nvPr/>
        </p:nvGrpSpPr>
        <p:grpSpPr>
          <a:xfrm>
            <a:off x="6728552" y="2176553"/>
            <a:ext cx="2208430" cy="1914382"/>
            <a:chOff x="10074471" y="2133456"/>
            <a:chExt cx="4059517" cy="3519001"/>
          </a:xfrm>
        </p:grpSpPr>
        <p:pic>
          <p:nvPicPr>
            <p:cNvPr id="27" name="Picture 16" descr="走る人たちのイラスト（男子学生1）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471" y="2405013"/>
              <a:ext cx="1206385" cy="2167158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20" descr="走る人たちのイラスト（男子学生2）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71587" y="2133456"/>
              <a:ext cx="1162401" cy="2088146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18" descr="走る人たちのイラスト（女子学生2）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2214" y="2579565"/>
              <a:ext cx="1362489" cy="2447584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2" descr="走る人たちのイラスト（女子学生3）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86604" y="2390028"/>
              <a:ext cx="1337079" cy="2401938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24" descr="走る人たちのイラスト（男子学生3）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51390" y="2794957"/>
              <a:ext cx="1590675" cy="28575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3" name="矩形 32"/>
          <p:cNvSpPr/>
          <p:nvPr/>
        </p:nvSpPr>
        <p:spPr>
          <a:xfrm>
            <a:off x="2937437" y="1524068"/>
            <a:ext cx="20404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2800" b="1" dirty="0" smtClean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贊助</a:t>
            </a:r>
            <a:r>
              <a:rPr lang="zh-TW" altLang="en-US" sz="2800" b="1" dirty="0" smtClean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店家</a:t>
            </a:r>
            <a:endParaRPr lang="en-US" altLang="zh-TW" sz="2800" b="1" dirty="0">
              <a:solidFill>
                <a:schemeClr val="bg2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303906" y="1524068"/>
            <a:ext cx="3429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需要拉贊助的學生</a:t>
            </a:r>
            <a:endParaRPr lang="zh-TW" altLang="en-US" sz="28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576858" y="4189202"/>
            <a:ext cx="270064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24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贊助學生</a:t>
            </a:r>
            <a:endParaRPr lang="en-US" altLang="zh-TW" sz="2400" b="1" dirty="0" smtClean="0">
              <a:solidFill>
                <a:srgbClr val="6F6F6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algn="ctr"/>
            <a:r>
              <a:rPr lang="zh-TW" altLang="en-US" sz="24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曝光度不足</a:t>
            </a:r>
            <a:endParaRPr lang="zh-TW" altLang="en-US" sz="2400" dirty="0">
              <a:solidFill>
                <a:srgbClr val="6F6F6F"/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915240" y="4190350"/>
            <a:ext cx="20460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拉贊耗時沒效率，卻乏資源</a:t>
            </a:r>
            <a:endParaRPr lang="zh-TW" altLang="en-US" sz="2400" dirty="0">
              <a:solidFill>
                <a:srgbClr val="6F6F6F"/>
              </a:solidFill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703821" y="5120762"/>
            <a:ext cx="262917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TW" altLang="en-US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在疫情下，親自到店加拉贊有風險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46" name="圓角矩形 45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橢圓 46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8" name="文字方塊 47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49" name="圖片 48"/>
          <p:cNvPicPr>
            <a:picLocks noChangeAspect="1"/>
          </p:cNvPicPr>
          <p:nvPr/>
        </p:nvPicPr>
        <p:blipFill rotWithShape="1">
          <a:blip r:embed="rId8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2926998" y="78792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 smtClean="0">
                <a:solidFill>
                  <a:srgbClr val="C00000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現況分析</a:t>
            </a:r>
            <a:endParaRPr lang="zh-TW" altLang="en-US" sz="2400" dirty="0">
              <a:solidFill>
                <a:srgbClr val="C00000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750915" y="5161331"/>
            <a:ext cx="26579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因疫情受影響</a:t>
            </a:r>
          </a:p>
        </p:txBody>
      </p:sp>
    </p:spTree>
    <p:extLst>
      <p:ext uri="{BB962C8B-B14F-4D97-AF65-F5344CB8AC3E}">
        <p14:creationId xmlns:p14="http://schemas.microsoft.com/office/powerpoint/2010/main" val="206356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目標對象</a:t>
            </a:r>
            <a:endParaRPr lang="en-US" altLang="zh-TW" sz="3600" dirty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20617" y="1349271"/>
            <a:ext cx="339479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聚焦於</a:t>
            </a:r>
            <a:endParaRPr lang="en-US" altLang="zh-TW" sz="4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40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公館商圈</a:t>
            </a:r>
            <a:endParaRPr lang="en-US" altLang="zh-TW" sz="4000" b="1" dirty="0" smtClean="0">
              <a:solidFill>
                <a:schemeClr val="accent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pic>
        <p:nvPicPr>
          <p:cNvPr id="26" name="內容版面配置區 4">
            <a:extLst>
              <a:ext uri="{FF2B5EF4-FFF2-40B4-BE49-F238E27FC236}">
                <a16:creationId xmlns:a16="http://schemas.microsoft.com/office/drawing/2014/main" id="{D84FFE51-422D-494B-B7BC-BBC6EB7DDE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6" t="25882" b="5970"/>
          <a:stretch/>
        </p:blipFill>
        <p:spPr>
          <a:xfrm>
            <a:off x="12466602" y="994932"/>
            <a:ext cx="3803022" cy="396510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1790670" y="321265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與台北商業處</a:t>
            </a:r>
            <a:endParaRPr lang="en-US" altLang="zh-TW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0617" y="2977484"/>
            <a:ext cx="39380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與</a:t>
            </a:r>
            <a:r>
              <a:rPr lang="zh-TW" altLang="en-US" sz="32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長期</a:t>
            </a:r>
            <a:r>
              <a:rPr lang="zh-TW" altLang="en-US" sz="32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支持學生贊助之商家</a:t>
            </a:r>
            <a:r>
              <a:rPr lang="zh-TW" altLang="en-US" sz="32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合作</a:t>
            </a:r>
            <a:endParaRPr lang="en-US" altLang="zh-TW" sz="32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en-US" altLang="zh-TW" sz="32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32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將贊助行動，</a:t>
            </a:r>
            <a:endParaRPr lang="en-US" altLang="zh-TW" sz="32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32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融入</a:t>
            </a:r>
            <a:r>
              <a:rPr lang="zh-TW" altLang="en-US" sz="32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綠色概念</a:t>
            </a:r>
            <a:endParaRPr lang="en-US" altLang="zh-TW" sz="3200" b="1" dirty="0">
              <a:solidFill>
                <a:schemeClr val="accent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46" name="圓角矩形 45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橢圓 46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8" name="文字方塊 47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49" name="圖片 48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0" t="47192" r="35434" b="8223"/>
          <a:stretch/>
        </p:blipFill>
        <p:spPr>
          <a:xfrm>
            <a:off x="5225528" y="682005"/>
            <a:ext cx="5425441" cy="527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97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執行方案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grpSp>
        <p:nvGrpSpPr>
          <p:cNvPr id="15" name="群組 14"/>
          <p:cNvGrpSpPr/>
          <p:nvPr/>
        </p:nvGrpSpPr>
        <p:grpSpPr>
          <a:xfrm>
            <a:off x="1519046" y="1726782"/>
            <a:ext cx="3658512" cy="2569871"/>
            <a:chOff x="883008" y="2103272"/>
            <a:chExt cx="4119991" cy="2894030"/>
          </a:xfrm>
        </p:grpSpPr>
        <p:pic>
          <p:nvPicPr>
            <p:cNvPr id="1028" name="Picture 4" descr="コンビニエンスストアのイラスト2（24時間表記なし）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3008" y="2103272"/>
              <a:ext cx="1486343" cy="1065213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コンビニエンスストアのイラスト6（24時間表記なし）"/>
            <p:cNvPicPr>
              <a:picLocks noChangeAspect="1" noChangeArrowheads="1"/>
            </p:cNvPicPr>
            <p:nvPr/>
          </p:nvPicPr>
          <p:blipFill>
            <a:blip r:embed="rId4" cstate="print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1783" y="2103272"/>
              <a:ext cx="1201216" cy="860872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コンビニエンスストアのイラスト2（24時間表記なし）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29324" y="2663564"/>
              <a:ext cx="2857500" cy="2047876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コンビニエンスストアのイラスト5（24時間表記なし）"/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31097" y="3925967"/>
              <a:ext cx="1494886" cy="1071335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" name="向右箭號 5"/>
          <p:cNvSpPr/>
          <p:nvPr/>
        </p:nvSpPr>
        <p:spPr>
          <a:xfrm>
            <a:off x="5735492" y="2751231"/>
            <a:ext cx="1139840" cy="764663"/>
          </a:xfrm>
          <a:prstGeom prst="rightArrow">
            <a:avLst>
              <a:gd name="adj1" fmla="val 63371"/>
              <a:gd name="adj2" fmla="val 68645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36" name="Picture 12" descr="地図帳のイラスト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351" y="1404808"/>
            <a:ext cx="2839129" cy="2957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圓角矩形 15"/>
          <p:cNvSpPr/>
          <p:nvPr/>
        </p:nvSpPr>
        <p:spPr>
          <a:xfrm>
            <a:off x="1783091" y="4724430"/>
            <a:ext cx="8593373" cy="1202293"/>
          </a:xfrm>
          <a:prstGeom prst="roundRect">
            <a:avLst>
              <a:gd name="adj" fmla="val 27592"/>
            </a:avLst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anchor="ctr">
            <a:spAutoFit/>
          </a:bodyPr>
          <a:lstStyle/>
          <a:p>
            <a:pPr fontAlgn="base">
              <a:spcAft>
                <a:spcPts val="0"/>
              </a:spcAft>
            </a:pPr>
            <a:r>
              <a:rPr lang="zh-TW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透過</a:t>
            </a:r>
            <a:r>
              <a:rPr lang="zh-TW" altLang="zh-TW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網頁開發</a:t>
            </a:r>
            <a:r>
              <a:rPr lang="zh-TW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，整合各地綠色商家資訊，開創新的商家綠色模式，</a:t>
            </a:r>
            <a:r>
              <a:rPr lang="zh-TW" altLang="zh-TW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結合學生團體的宣傳</a:t>
            </a:r>
            <a:r>
              <a:rPr lang="zh-TW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，落實永續概念，使商圈出現更多</a:t>
            </a:r>
            <a:r>
              <a:rPr lang="zh-TW" altLang="zh-TW" sz="2000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綠色機</a:t>
            </a:r>
            <a:r>
              <a:rPr lang="zh-TW" altLang="en-US" sz="2000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會</a:t>
            </a:r>
            <a:r>
              <a:rPr lang="zh-TW" altLang="zh-TW" sz="2000" b="1" dirty="0" smtClean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，</a:t>
            </a:r>
            <a:r>
              <a:rPr lang="zh-TW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幫助受疫情影響的綠色商家，</a:t>
            </a:r>
            <a:r>
              <a:rPr lang="zh-TW" altLang="zh-TW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提倡永續生活理念</a:t>
            </a:r>
            <a:r>
              <a:rPr lang="zh-TW" altLang="zh-TW" sz="2000" b="1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，同時兼顧社會議題的曝光。</a:t>
            </a:r>
            <a:endParaRPr lang="zh-TW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  <a:cs typeface="新細明體" panose="02020500000000000000" pitchFamily="18" charset="-12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 rotWithShape="1">
          <a:blip r:embed="rId7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2926998" y="78792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 smtClean="0">
                <a:solidFill>
                  <a:srgbClr val="C00000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網站架構</a:t>
            </a:r>
            <a:endParaRPr lang="zh-TW" altLang="en-US" sz="2400" dirty="0">
              <a:solidFill>
                <a:srgbClr val="C00000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9657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執行方案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4" name="Picture 12" descr="地図帳のイラスト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044" y="2136969"/>
            <a:ext cx="3004071" cy="3129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矩形 24"/>
          <p:cNvSpPr/>
          <p:nvPr/>
        </p:nvSpPr>
        <p:spPr>
          <a:xfrm>
            <a:off x="4300240" y="1036391"/>
            <a:ext cx="25272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 smtClean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綠色</a:t>
            </a:r>
            <a:r>
              <a:rPr lang="zh-TW" altLang="en-US" sz="2800" b="1" dirty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店家</a:t>
            </a:r>
          </a:p>
        </p:txBody>
      </p:sp>
      <p:sp>
        <p:nvSpPr>
          <p:cNvPr id="26" name="矩形 25"/>
          <p:cNvSpPr/>
          <p:nvPr/>
        </p:nvSpPr>
        <p:spPr>
          <a:xfrm>
            <a:off x="4313375" y="2615565"/>
            <a:ext cx="25272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 smtClean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優惠活動</a:t>
            </a:r>
            <a:endParaRPr lang="zh-TW" altLang="en-US" sz="2800" b="1" dirty="0">
              <a:solidFill>
                <a:schemeClr val="bg2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313375" y="4189615"/>
            <a:ext cx="25272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 smtClean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學生找贊助</a:t>
            </a:r>
            <a:endParaRPr lang="zh-TW" altLang="en-US" sz="2800" b="1" dirty="0">
              <a:solidFill>
                <a:schemeClr val="bg2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cxnSp>
        <p:nvCxnSpPr>
          <p:cNvPr id="18" name="肘形接點 17"/>
          <p:cNvCxnSpPr>
            <a:stCxn id="24" idx="3"/>
            <a:endCxn id="25" idx="1"/>
          </p:cNvCxnSpPr>
          <p:nvPr/>
        </p:nvCxnSpPr>
        <p:spPr>
          <a:xfrm flipV="1">
            <a:off x="3339115" y="1298001"/>
            <a:ext cx="961125" cy="2403589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7" name="肘形接點 36"/>
          <p:cNvCxnSpPr>
            <a:stCxn id="24" idx="3"/>
            <a:endCxn id="26" idx="1"/>
          </p:cNvCxnSpPr>
          <p:nvPr/>
        </p:nvCxnSpPr>
        <p:spPr>
          <a:xfrm flipV="1">
            <a:off x="3339115" y="2877175"/>
            <a:ext cx="974260" cy="824415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1" name="肘形接點 40"/>
          <p:cNvCxnSpPr>
            <a:stCxn id="24" idx="3"/>
            <a:endCxn id="27" idx="1"/>
          </p:cNvCxnSpPr>
          <p:nvPr/>
        </p:nvCxnSpPr>
        <p:spPr>
          <a:xfrm>
            <a:off x="3339115" y="3701590"/>
            <a:ext cx="974260" cy="749635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5878266" y="1555686"/>
            <a:ext cx="560281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2000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生活地圖：食、衣、</a:t>
            </a:r>
            <a:r>
              <a:rPr kumimoji="1" lang="zh-TW" altLang="en-US" sz="2000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育樂</a:t>
            </a:r>
            <a:endParaRPr kumimoji="1" lang="en-US" altLang="zh-TW" sz="2000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2000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綠色店家簡介</a:t>
            </a:r>
            <a:endParaRPr kumimoji="1" lang="en-US" altLang="zh-TW" sz="2000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2000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倡議綠色行動之方式（如：自備餐具可打折）</a:t>
            </a:r>
            <a:endParaRPr kumimoji="1" lang="en-US" altLang="zh-TW" sz="2000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878266" y="3135883"/>
            <a:ext cx="560281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2000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顯示出綠色店家最新優惠活動</a:t>
            </a:r>
            <a:endParaRPr kumimoji="1" lang="en-US" altLang="zh-TW" sz="2000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2000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商圈優惠活動</a:t>
            </a:r>
            <a:endParaRPr kumimoji="1" lang="en-US" altLang="zh-TW" sz="2000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2000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在地圖上標示店家在永續上的行動及優惠活動</a:t>
            </a:r>
            <a:endParaRPr kumimoji="1" lang="en-US" altLang="zh-TW" sz="2000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sz="2000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5878266" y="4748396"/>
            <a:ext cx="534633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2000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贊助地圖：願意贊助金額間距、已贊助次數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2000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贊助店家簡介</a:t>
            </a:r>
            <a:endParaRPr kumimoji="1" lang="en-US" altLang="zh-TW" sz="2000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TW" altLang="en-US" sz="2000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贊助店家提出的綠色行動</a:t>
            </a:r>
            <a:endParaRPr kumimoji="1" lang="en-US" altLang="zh-TW" sz="2000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637496" y="5694028"/>
            <a:ext cx="51232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24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以地圖的方式標示出店家的空間分佈</a:t>
            </a:r>
            <a:endParaRPr kumimoji="1" lang="en-US" altLang="zh-TW" sz="2400" b="1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橢圓 21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8" name="圖片 27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2926998" y="78792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 smtClean="0">
                <a:solidFill>
                  <a:srgbClr val="C00000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網站架構</a:t>
            </a:r>
            <a:endParaRPr lang="zh-TW" altLang="en-US" sz="2400" dirty="0">
              <a:solidFill>
                <a:srgbClr val="C00000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2639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群組 3"/>
          <p:cNvGrpSpPr/>
          <p:nvPr/>
        </p:nvGrpSpPr>
        <p:grpSpPr>
          <a:xfrm>
            <a:off x="2786751" y="1414106"/>
            <a:ext cx="8948723" cy="4940395"/>
            <a:chOff x="1264921" y="1202730"/>
            <a:chExt cx="9814560" cy="5151771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3"/>
            <a:srcRect l="4543" t="16277" r="3117" b="29834"/>
            <a:stretch/>
          </p:blipFill>
          <p:spPr>
            <a:xfrm>
              <a:off x="1264921" y="1202730"/>
              <a:ext cx="9814560" cy="5090418"/>
            </a:xfrm>
            <a:prstGeom prst="rect">
              <a:avLst/>
            </a:prstGeom>
          </p:spPr>
        </p:pic>
        <p:pic>
          <p:nvPicPr>
            <p:cNvPr id="11" name="圖片 10"/>
            <p:cNvPicPr>
              <a:picLocks noChangeAspect="1"/>
            </p:cNvPicPr>
            <p:nvPr/>
          </p:nvPicPr>
          <p:blipFill rotWithShape="1">
            <a:blip r:embed="rId3"/>
            <a:srcRect l="81915" t="50308" r="5770" b="29834"/>
            <a:stretch/>
          </p:blipFill>
          <p:spPr>
            <a:xfrm>
              <a:off x="4883368" y="4419600"/>
              <a:ext cx="2294672" cy="1934901"/>
            </a:xfrm>
            <a:prstGeom prst="rect">
              <a:avLst/>
            </a:prstGeom>
          </p:spPr>
        </p:pic>
      </p:grpSp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執行方案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橢圓 18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1" name="圖片 20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511728" y="1522771"/>
            <a:ext cx="2428870" cy="20005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主頁 </a:t>
            </a:r>
            <a:r>
              <a:rPr lang="zh-TW" altLang="en-US" sz="2800" b="1" dirty="0" smtClean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綠洲駱駝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sz="2400" dirty="0" smtClean="0">
                <a:solidFill>
                  <a:schemeClr val="accent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綠色店家</a:t>
            </a:r>
            <a:endParaRPr lang="en-US" altLang="zh-TW" sz="2400" dirty="0" smtClean="0">
              <a:solidFill>
                <a:schemeClr val="accent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sz="2400" dirty="0" smtClean="0">
                <a:solidFill>
                  <a:schemeClr val="accent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優惠活動</a:t>
            </a:r>
            <a:endParaRPr lang="en-US" altLang="zh-TW" sz="2400" dirty="0" smtClean="0">
              <a:solidFill>
                <a:schemeClr val="accent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sz="2400" dirty="0" smtClean="0">
                <a:solidFill>
                  <a:schemeClr val="accent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學生找贊助</a:t>
            </a:r>
            <a:endParaRPr lang="en-US" altLang="zh-TW" sz="2400" dirty="0" smtClean="0">
              <a:solidFill>
                <a:schemeClr val="accent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sz="2400" dirty="0" smtClean="0">
                <a:solidFill>
                  <a:schemeClr val="accent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了解我們</a:t>
            </a:r>
            <a:endParaRPr lang="en-US" altLang="zh-TW" sz="2400" dirty="0" smtClean="0">
              <a:solidFill>
                <a:schemeClr val="accent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926998" y="78792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 smtClean="0">
                <a:solidFill>
                  <a:srgbClr val="C00000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網站架構</a:t>
            </a:r>
            <a:endParaRPr lang="zh-TW" altLang="en-US" sz="2400" dirty="0">
              <a:solidFill>
                <a:srgbClr val="C00000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7356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執行方案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17" y="1690412"/>
            <a:ext cx="5303771" cy="3771570"/>
          </a:xfrm>
          <a:prstGeom prst="rect">
            <a:avLst/>
          </a:prstGeom>
        </p:spPr>
      </p:pic>
      <p:sp>
        <p:nvSpPr>
          <p:cNvPr id="18" name="圓角矩形 17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橢圓 18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1" name="圖片 20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448026" y="1776344"/>
            <a:ext cx="5314144" cy="4722841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474" y="1690412"/>
            <a:ext cx="5303769" cy="3771569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2926998" y="78792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 smtClean="0">
                <a:solidFill>
                  <a:srgbClr val="C00000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網站架構</a:t>
            </a:r>
            <a:endParaRPr lang="zh-TW" altLang="en-US" sz="2400" dirty="0">
              <a:solidFill>
                <a:srgbClr val="C00000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37716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執行方案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5578437" y="4667638"/>
            <a:ext cx="47196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28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Facebook</a:t>
            </a:r>
            <a:r>
              <a:rPr lang="zh-TW" altLang="en-US" sz="2800" b="1" dirty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粉絲專頁為主</a:t>
            </a:r>
            <a:r>
              <a:rPr lang="zh-TW" altLang="en-US" sz="28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2800" b="1" dirty="0" smtClean="0">
              <a:solidFill>
                <a:srgbClr val="6F6F6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輔</a:t>
            </a:r>
            <a:r>
              <a:rPr lang="zh-TW" altLang="en-US" sz="2800" b="1" dirty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en-US" altLang="zh-TW" sz="2800" b="1" dirty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Instagram</a:t>
            </a:r>
            <a:r>
              <a:rPr lang="zh-TW" altLang="en-US" sz="28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帳號</a:t>
            </a:r>
            <a:endParaRPr lang="zh-TW" altLang="en-US" sz="2800" b="1" dirty="0">
              <a:solidFill>
                <a:srgbClr val="6F6F6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8" name="群組 7"/>
          <p:cNvGrpSpPr/>
          <p:nvPr/>
        </p:nvGrpSpPr>
        <p:grpSpPr>
          <a:xfrm>
            <a:off x="1504709" y="1828423"/>
            <a:ext cx="3870751" cy="3917492"/>
            <a:chOff x="668829" y="2579848"/>
            <a:chExt cx="3420319" cy="3420319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829" y="2579848"/>
              <a:ext cx="3420319" cy="3420319"/>
            </a:xfrm>
            <a:prstGeom prst="rect">
              <a:avLst/>
            </a:prstGeom>
          </p:spPr>
        </p:pic>
        <p:sp>
          <p:nvSpPr>
            <p:cNvPr id="4" name="矩形 3"/>
            <p:cNvSpPr/>
            <p:nvPr/>
          </p:nvSpPr>
          <p:spPr>
            <a:xfrm>
              <a:off x="1155587" y="5275190"/>
              <a:ext cx="275928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創立</a:t>
              </a:r>
              <a:r>
                <a: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虛擬角色：貓駝編</a:t>
              </a:r>
            </a:p>
          </p:txBody>
        </p:sp>
      </p:grpSp>
      <p:sp>
        <p:nvSpPr>
          <p:cNvPr id="19" name="矩形 18"/>
          <p:cNvSpPr/>
          <p:nvPr/>
        </p:nvSpPr>
        <p:spPr>
          <a:xfrm>
            <a:off x="5648604" y="675487"/>
            <a:ext cx="55194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了解公館附近發生的綠色行動</a:t>
            </a:r>
          </a:p>
        </p:txBody>
      </p:sp>
      <p:sp>
        <p:nvSpPr>
          <p:cNvPr id="20" name="半框架 19"/>
          <p:cNvSpPr/>
          <p:nvPr/>
        </p:nvSpPr>
        <p:spPr>
          <a:xfrm>
            <a:off x="5267040" y="463804"/>
            <a:ext cx="581757" cy="631863"/>
          </a:xfrm>
          <a:prstGeom prst="halfFrame">
            <a:avLst>
              <a:gd name="adj1" fmla="val 20772"/>
              <a:gd name="adj2" fmla="val 20256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1" name="半框架 20"/>
          <p:cNvSpPr/>
          <p:nvPr/>
        </p:nvSpPr>
        <p:spPr>
          <a:xfrm rot="10800000">
            <a:off x="10804193" y="741520"/>
            <a:ext cx="581757" cy="631863"/>
          </a:xfrm>
          <a:prstGeom prst="halfFrame">
            <a:avLst>
              <a:gd name="adj1" fmla="val 20772"/>
              <a:gd name="adj2" fmla="val 20256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0096307" y="162540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文章目標</a:t>
            </a:r>
          </a:p>
        </p:txBody>
      </p:sp>
      <p:sp>
        <p:nvSpPr>
          <p:cNvPr id="27" name="圓角矩形 26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橢圓 27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9" name="文字方塊 28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30" name="圖片 29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2926998" y="78792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rgbClr val="C00000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社</a:t>
            </a:r>
            <a:r>
              <a:rPr lang="zh-TW" altLang="en-US" sz="2400" b="1" dirty="0" smtClean="0">
                <a:solidFill>
                  <a:srgbClr val="C00000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群營運</a:t>
            </a:r>
            <a:endParaRPr lang="zh-TW" altLang="en-US" sz="2400" b="1" dirty="0">
              <a:solidFill>
                <a:srgbClr val="C00000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9034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執行方案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762490" y="330698"/>
            <a:ext cx="90281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solidFill>
                  <a:srgbClr val="ECAD9A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社</a:t>
            </a:r>
            <a:r>
              <a:rPr lang="zh-TW" altLang="en-US" sz="2800" b="1" dirty="0" smtClean="0">
                <a:solidFill>
                  <a:srgbClr val="ECAD9A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群</a:t>
            </a:r>
            <a:endParaRPr lang="en-US" altLang="zh-TW" sz="2800" b="1" dirty="0" smtClean="0">
              <a:solidFill>
                <a:srgbClr val="ECAD9A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  <a:p>
            <a:r>
              <a:rPr lang="zh-TW" altLang="en-US" sz="2800" b="1" dirty="0" smtClean="0">
                <a:solidFill>
                  <a:srgbClr val="ECAD9A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營運</a:t>
            </a:r>
            <a:endParaRPr lang="en-US" altLang="zh-TW" sz="2400" dirty="0" smtClean="0">
              <a:solidFill>
                <a:srgbClr val="ECAD9A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2793992" y="1397239"/>
            <a:ext cx="2690160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文章相關主題</a:t>
            </a:r>
            <a:endParaRPr lang="en-US" altLang="zh-TW" sz="28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4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sz="24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綠色店家推廣</a:t>
            </a:r>
          </a:p>
          <a:p>
            <a:r>
              <a:rPr lang="en-US" altLang="zh-TW" sz="24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sz="24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綠色行動一起來</a:t>
            </a:r>
          </a:p>
          <a:p>
            <a:r>
              <a:rPr lang="en-US" altLang="zh-TW" sz="24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# </a:t>
            </a:r>
            <a:r>
              <a:rPr lang="zh-TW" altLang="en-US" sz="24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永續知識百寶箱 </a:t>
            </a:r>
            <a:endParaRPr lang="en-US" altLang="zh-TW" sz="2400" b="1" dirty="0" smtClean="0">
              <a:solidFill>
                <a:schemeClr val="accent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731196" y="1376590"/>
            <a:ext cx="2993127" cy="20005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文章目前規畫</a:t>
            </a:r>
            <a:endParaRPr lang="en-US" altLang="zh-TW" sz="28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en-US" sz="24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商家介紹、</a:t>
            </a:r>
            <a:r>
              <a:rPr lang="zh-TW" altLang="en-US" sz="2400" dirty="0" smtClean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推廣文</a:t>
            </a:r>
            <a:endParaRPr lang="en-US" altLang="zh-TW" sz="2400" dirty="0" smtClean="0">
              <a:solidFill>
                <a:schemeClr val="accent6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en-US" sz="2400" dirty="0" smtClean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</a:t>
            </a:r>
            <a:r>
              <a:rPr lang="zh-TW" altLang="en-US" sz="24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行動分享文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en-US" sz="24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永續知識推廣文</a:t>
            </a:r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TW" altLang="en-US" sz="24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平台活動推廣文</a:t>
            </a:r>
          </a:p>
        </p:txBody>
      </p:sp>
      <p:sp>
        <p:nvSpPr>
          <p:cNvPr id="6" name="向右箭號 5"/>
          <p:cNvSpPr/>
          <p:nvPr/>
        </p:nvSpPr>
        <p:spPr>
          <a:xfrm>
            <a:off x="5706121" y="2156945"/>
            <a:ext cx="694481" cy="439838"/>
          </a:xfrm>
          <a:prstGeom prst="rightArrow">
            <a:avLst/>
          </a:prstGeom>
          <a:solidFill>
            <a:srgbClr val="ECAD9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矩形 23"/>
          <p:cNvSpPr/>
          <p:nvPr/>
        </p:nvSpPr>
        <p:spPr>
          <a:xfrm>
            <a:off x="2802383" y="2943745"/>
            <a:ext cx="30123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每個禮拜</a:t>
            </a:r>
            <a:r>
              <a:rPr lang="en-US" altLang="zh-TW" sz="2400" b="1" dirty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1~3</a:t>
            </a:r>
            <a:r>
              <a:rPr lang="zh-TW" altLang="en-US" sz="2400" b="1" dirty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篇文章 </a:t>
            </a:r>
          </a:p>
        </p:txBody>
      </p:sp>
      <p:sp>
        <p:nvSpPr>
          <p:cNvPr id="25" name="矩形 24"/>
          <p:cNvSpPr/>
          <p:nvPr/>
        </p:nvSpPr>
        <p:spPr>
          <a:xfrm>
            <a:off x="713771" y="3707205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發文時程圖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6" name="直線箭頭接點 4">
            <a:extLst>
              <a:ext uri="{FF2B5EF4-FFF2-40B4-BE49-F238E27FC236}">
                <a16:creationId xmlns:a16="http://schemas.microsoft.com/office/drawing/2014/main" id="{3766218E-105D-0F49-977E-5CE0DF705CDA}"/>
              </a:ext>
            </a:extLst>
          </p:cNvPr>
          <p:cNvCxnSpPr>
            <a:cxnSpLocks/>
          </p:cNvCxnSpPr>
          <p:nvPr/>
        </p:nvCxnSpPr>
        <p:spPr>
          <a:xfrm>
            <a:off x="1373471" y="4518284"/>
            <a:ext cx="9877880" cy="0"/>
          </a:xfrm>
          <a:prstGeom prst="straightConnector1">
            <a:avLst/>
          </a:prstGeom>
          <a:ln w="95250">
            <a:solidFill>
              <a:srgbClr val="92D05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橢圓 28">
            <a:extLst>
              <a:ext uri="{FF2B5EF4-FFF2-40B4-BE49-F238E27FC236}">
                <a16:creationId xmlns:a16="http://schemas.microsoft.com/office/drawing/2014/main" id="{FE579514-8CAF-E742-883F-4853397B57F1}"/>
              </a:ext>
            </a:extLst>
          </p:cNvPr>
          <p:cNvSpPr/>
          <p:nvPr/>
        </p:nvSpPr>
        <p:spPr>
          <a:xfrm>
            <a:off x="3166510" y="4387315"/>
            <a:ext cx="239842" cy="254833"/>
          </a:xfrm>
          <a:prstGeom prst="ellipse">
            <a:avLst/>
          </a:prstGeom>
          <a:solidFill>
            <a:srgbClr val="ECAD9A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4680497F-150F-A249-A3E8-AA5247F7AE6B}"/>
              </a:ext>
            </a:extLst>
          </p:cNvPr>
          <p:cNvSpPr txBox="1"/>
          <p:nvPr/>
        </p:nvSpPr>
        <p:spPr>
          <a:xfrm>
            <a:off x="2893428" y="4876067"/>
            <a:ext cx="13388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 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kumimoji="1" lang="en-US" altLang="zh-TW" baseline="30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週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第一次發文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橢圓 30">
            <a:extLst>
              <a:ext uri="{FF2B5EF4-FFF2-40B4-BE49-F238E27FC236}">
                <a16:creationId xmlns:a16="http://schemas.microsoft.com/office/drawing/2014/main" id="{CCD6F360-4259-CE44-9F66-2394062DC4E2}"/>
              </a:ext>
            </a:extLst>
          </p:cNvPr>
          <p:cNvSpPr/>
          <p:nvPr/>
        </p:nvSpPr>
        <p:spPr>
          <a:xfrm>
            <a:off x="4644218" y="4387315"/>
            <a:ext cx="239842" cy="254833"/>
          </a:xfrm>
          <a:prstGeom prst="ellipse">
            <a:avLst/>
          </a:prstGeom>
          <a:solidFill>
            <a:srgbClr val="ECAD9A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CD204D23-2A63-7F4E-9231-EE9A1135F4C1}"/>
              </a:ext>
            </a:extLst>
          </p:cNvPr>
          <p:cNvSpPr txBox="1"/>
          <p:nvPr/>
        </p:nvSpPr>
        <p:spPr>
          <a:xfrm>
            <a:off x="4524298" y="4876068"/>
            <a:ext cx="13719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kumimoji="1" lang="en-US" altLang="zh-TW" baseline="30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nd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～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kumimoji="1" lang="en-US" altLang="zh-TW" baseline="30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rd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週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活動廣告</a:t>
            </a:r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6A2DBEE8-D582-714A-AA64-0884D47852AE}"/>
              </a:ext>
            </a:extLst>
          </p:cNvPr>
          <p:cNvSpPr/>
          <p:nvPr/>
        </p:nvSpPr>
        <p:spPr>
          <a:xfrm>
            <a:off x="6179679" y="4387315"/>
            <a:ext cx="239842" cy="254833"/>
          </a:xfrm>
          <a:prstGeom prst="ellipse">
            <a:avLst/>
          </a:prstGeom>
          <a:solidFill>
            <a:srgbClr val="ECAD9A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B3CDACE1-814A-7A43-8C10-807B575EA248}"/>
              </a:ext>
            </a:extLst>
          </p:cNvPr>
          <p:cNvSpPr txBox="1"/>
          <p:nvPr/>
        </p:nvSpPr>
        <p:spPr>
          <a:xfrm>
            <a:off x="6083884" y="4876067"/>
            <a:ext cx="13110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11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kumimoji="1" lang="en-US" altLang="zh-TW" baseline="30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nd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~3</a:t>
            </a:r>
            <a:r>
              <a:rPr kumimoji="1" lang="en-US" altLang="zh-TW" baseline="30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rd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週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辦理講座</a:t>
            </a:r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3BA578DF-4958-F049-995B-F41563939DFC}"/>
              </a:ext>
            </a:extLst>
          </p:cNvPr>
          <p:cNvSpPr/>
          <p:nvPr/>
        </p:nvSpPr>
        <p:spPr>
          <a:xfrm>
            <a:off x="7822277" y="4387315"/>
            <a:ext cx="239842" cy="254833"/>
          </a:xfrm>
          <a:prstGeom prst="ellipse">
            <a:avLst/>
          </a:prstGeom>
          <a:solidFill>
            <a:srgbClr val="ECAD9A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AEC21FD3-C8A4-6E40-ACC5-089C5D5B27C2}"/>
              </a:ext>
            </a:extLst>
          </p:cNvPr>
          <p:cNvSpPr txBox="1"/>
          <p:nvPr/>
        </p:nvSpPr>
        <p:spPr>
          <a:xfrm>
            <a:off x="7765649" y="4858677"/>
            <a:ext cx="12693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11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kumimoji="1" lang="en-US" altLang="zh-TW" baseline="30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rd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~4</a:t>
            </a:r>
            <a:r>
              <a:rPr kumimoji="1" lang="en-US" altLang="zh-TW" baseline="30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</a:t>
            </a:r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週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優惠活動</a:t>
            </a:r>
          </a:p>
        </p:txBody>
      </p:sp>
      <p:sp>
        <p:nvSpPr>
          <p:cNvPr id="37" name="橢圓 36">
            <a:extLst>
              <a:ext uri="{FF2B5EF4-FFF2-40B4-BE49-F238E27FC236}">
                <a16:creationId xmlns:a16="http://schemas.microsoft.com/office/drawing/2014/main" id="{625678AD-CB1F-9045-B5C1-2576E0CC76C8}"/>
              </a:ext>
            </a:extLst>
          </p:cNvPr>
          <p:cNvSpPr/>
          <p:nvPr/>
        </p:nvSpPr>
        <p:spPr>
          <a:xfrm>
            <a:off x="9391100" y="4387315"/>
            <a:ext cx="239842" cy="254833"/>
          </a:xfrm>
          <a:prstGeom prst="ellipse">
            <a:avLst/>
          </a:prstGeom>
          <a:solidFill>
            <a:srgbClr val="ECAD9A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B54C8810-9A81-A240-8D78-53A544FDCF00}"/>
              </a:ext>
            </a:extLst>
          </p:cNvPr>
          <p:cNvSpPr txBox="1"/>
          <p:nvPr/>
        </p:nvSpPr>
        <p:spPr>
          <a:xfrm>
            <a:off x="9440019" y="4832818"/>
            <a:ext cx="11079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12</a:t>
            </a:r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月</a:t>
            </a:r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kumimoji="1"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kumimoji="1"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線上市集</a:t>
            </a:r>
          </a:p>
        </p:txBody>
      </p:sp>
      <p:sp>
        <p:nvSpPr>
          <p:cNvPr id="39" name="圓角矩形 38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橢圓 39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1" name="文字方塊 40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42" name="圖片 41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34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-1629793" y="473524"/>
            <a:ext cx="774000" cy="774762"/>
          </a:xfrm>
          <a:prstGeom prst="ellipse">
            <a:avLst/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執行方案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11266" name="Picture 2" descr="開いた地図のイラスト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5230" y="2212160"/>
            <a:ext cx="3332494" cy="2636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矩形 17"/>
          <p:cNvSpPr/>
          <p:nvPr/>
        </p:nvSpPr>
        <p:spPr>
          <a:xfrm>
            <a:off x="3065808" y="342106"/>
            <a:ext cx="285922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b="1" dirty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企劃時程</a:t>
            </a:r>
          </a:p>
        </p:txBody>
      </p:sp>
      <p:sp>
        <p:nvSpPr>
          <p:cNvPr id="19" name="矩形 18"/>
          <p:cNvSpPr/>
          <p:nvPr/>
        </p:nvSpPr>
        <p:spPr>
          <a:xfrm>
            <a:off x="3065808" y="721187"/>
            <a:ext cx="5123223" cy="65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28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打造綠色地圖</a:t>
            </a:r>
            <a:endParaRPr kumimoji="1" lang="zh-TW" altLang="en-US" sz="28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內容版面配置區 2">
            <a:extLst>
              <a:ext uri="{FF2B5EF4-FFF2-40B4-BE49-F238E27FC236}">
                <a16:creationId xmlns:a16="http://schemas.microsoft.com/office/drawing/2014/main" id="{89180C4D-A8A2-9D4E-9369-037E9C8FF747}"/>
              </a:ext>
            </a:extLst>
          </p:cNvPr>
          <p:cNvSpPr txBox="1">
            <a:spLocks/>
          </p:cNvSpPr>
          <p:nvPr/>
        </p:nvSpPr>
        <p:spPr>
          <a:xfrm>
            <a:off x="1292009" y="1651137"/>
            <a:ext cx="2764790" cy="2376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九月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建立社群平台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尋找綠色商家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整合平台試做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 algn="l">
              <a:buFont typeface="Wingdings" panose="05000000000000000000" pitchFamily="2" charset="2"/>
              <a:buChar char="l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內容版面配置區 2">
            <a:extLst>
              <a:ext uri="{FF2B5EF4-FFF2-40B4-BE49-F238E27FC236}">
                <a16:creationId xmlns:a16="http://schemas.microsoft.com/office/drawing/2014/main" id="{FAFDAC5A-3F1E-4940-869A-A828B7DA2296}"/>
              </a:ext>
            </a:extLst>
          </p:cNvPr>
          <p:cNvSpPr txBox="1">
            <a:spLocks/>
          </p:cNvSpPr>
          <p:nvPr/>
        </p:nvSpPr>
        <p:spPr>
          <a:xfrm>
            <a:off x="5064519" y="1564033"/>
            <a:ext cx="3908032" cy="18414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30190" indent="-330190" algn="l" defTabSz="1320759" rtl="0" eaLnBrk="1" latinLnBrk="0" hangingPunct="1">
              <a:lnSpc>
                <a:spcPct val="90000"/>
              </a:lnSpc>
              <a:spcBef>
                <a:spcPts val="1444"/>
              </a:spcBef>
              <a:buFont typeface="Arial" panose="020B0604020202020204" pitchFamily="34" charset="0"/>
              <a:buChar char="•"/>
              <a:defRPr sz="40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0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3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50949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11329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71709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32088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92468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952848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613227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十月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建立社群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平台、撰寫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社群文章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規劃無塑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地圖、尋找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綠色商家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整合平台試做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2" name="內容版面配置區 2">
            <a:extLst>
              <a:ext uri="{FF2B5EF4-FFF2-40B4-BE49-F238E27FC236}">
                <a16:creationId xmlns:a16="http://schemas.microsoft.com/office/drawing/2014/main" id="{51B8B7A9-F2E0-0345-A05B-93334CC42090}"/>
              </a:ext>
            </a:extLst>
          </p:cNvPr>
          <p:cNvSpPr txBox="1">
            <a:spLocks/>
          </p:cNvSpPr>
          <p:nvPr/>
        </p:nvSpPr>
        <p:spPr>
          <a:xfrm>
            <a:off x="1292009" y="3647968"/>
            <a:ext cx="4913630" cy="2376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30190" indent="-330190" algn="l" defTabSz="1320759" rtl="0" eaLnBrk="1" latinLnBrk="0" hangingPunct="1">
              <a:lnSpc>
                <a:spcPct val="90000"/>
              </a:lnSpc>
              <a:spcBef>
                <a:spcPts val="1444"/>
              </a:spcBef>
              <a:buFont typeface="Arial" panose="020B0604020202020204" pitchFamily="34" charset="0"/>
              <a:buChar char="•"/>
              <a:defRPr sz="40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0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3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50949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11329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71709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32088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92468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952848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613227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十一月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社群經營活動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ex.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打卡活動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尋找綠色</a:t>
            </a: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商家、進行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商家訪談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整合平台試營運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3" name="內容版面配置區 2">
            <a:extLst>
              <a:ext uri="{FF2B5EF4-FFF2-40B4-BE49-F238E27FC236}">
                <a16:creationId xmlns:a16="http://schemas.microsoft.com/office/drawing/2014/main" id="{51575674-3B59-7247-A0BC-1707415F8053}"/>
              </a:ext>
            </a:extLst>
          </p:cNvPr>
          <p:cNvSpPr txBox="1">
            <a:spLocks/>
          </p:cNvSpPr>
          <p:nvPr/>
        </p:nvSpPr>
        <p:spPr>
          <a:xfrm>
            <a:off x="5064519" y="3651606"/>
            <a:ext cx="4913630" cy="2376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30190" indent="-330190" algn="l" defTabSz="1320759" rtl="0" eaLnBrk="1" latinLnBrk="0" hangingPunct="1">
              <a:lnSpc>
                <a:spcPct val="90000"/>
              </a:lnSpc>
              <a:spcBef>
                <a:spcPts val="1444"/>
              </a:spcBef>
              <a:buFont typeface="Arial" panose="020B0604020202020204" pitchFamily="34" charset="0"/>
              <a:buChar char="•"/>
              <a:defRPr sz="40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570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34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50949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88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11329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71709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32088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92468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952848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613227" indent="-330190" algn="l" defTabSz="1320759" rtl="0" eaLnBrk="1" latinLnBrk="0" hangingPunct="1">
              <a:lnSpc>
                <a:spcPct val="90000"/>
              </a:lnSpc>
              <a:spcBef>
                <a:spcPts val="722"/>
              </a:spcBef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十二月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經營社群平台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尋找贊助潛在客戶及商家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20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完善整合平台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4" name="橢圓 23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6" name="圖片 25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85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4359680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95465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社會影響效益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3870960" y="655583"/>
            <a:ext cx="33169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ECAD9A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我們能提供</a:t>
            </a:r>
            <a:r>
              <a:rPr lang="zh-TW" altLang="en-US" sz="2800" b="1" dirty="0" smtClean="0">
                <a:solidFill>
                  <a:srgbClr val="ECAD9A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什麼？</a:t>
            </a:r>
            <a:endParaRPr lang="en-US" altLang="zh-TW" sz="2800" b="1" dirty="0" smtClean="0">
              <a:solidFill>
                <a:srgbClr val="ECAD9A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748944" y="2669570"/>
            <a:ext cx="5006499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商家端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幫助</a:t>
            </a:r>
            <a:r>
              <a:rPr lang="zh-TW" altLang="en-US" sz="20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解決資訊不對稱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學生</a:t>
            </a:r>
            <a:r>
              <a:rPr lang="zh-TW" altLang="en-US" sz="20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和商家之間有效對接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提高綠色價值</a:t>
            </a:r>
            <a:endParaRPr lang="en-US" altLang="zh-TW" sz="2000" b="1" dirty="0" smtClean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</a:t>
            </a:r>
            <a:r>
              <a:rPr lang="zh-TW" altLang="en-US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管道曝光，提升知名度，傳遞綠理念</a:t>
            </a:r>
          </a:p>
        </p:txBody>
      </p:sp>
      <p:pic>
        <p:nvPicPr>
          <p:cNvPr id="23" name="Picture 10" descr="コンビニエンスストアのイラスト2（24時間表記なし）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8718" y="2443356"/>
            <a:ext cx="2983017" cy="2137830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https://1.bp.blogspot.com/-RMMt3pIN7Js/X2yP_3gx7wI/AAAAAAABbfY/yp4IXpsxi5ANBJ3Brr_QX9hcgIYz4XsQwCNcBGAsYHQ/s1600/shop_funinki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85" y="3613843"/>
            <a:ext cx="1025003" cy="97430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75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851" b="89817" l="9901" r="89934">
                        <a14:backgroundMark x1="15842" y1="49491" x2="18317" y2="71283"/>
                        <a14:backgroundMark x1="11056" y1="69450" x2="18482" y2="80041"/>
                        <a14:backgroundMark x1="20462" y1="64766" x2="19472" y2="75560"/>
                        <a14:backgroundMark x1="37294" y1="65377" x2="28878" y2="81263"/>
                        <a14:backgroundMark x1="33498" y1="64562" x2="26403" y2="72709"/>
                        <a14:backgroundMark x1="35809" y1="62322" x2="33828" y2="69450"/>
                        <a14:backgroundMark x1="35809" y1="70265" x2="36799" y2="84929"/>
                        <a14:backgroundMark x1="52310" y1="57434" x2="53135" y2="62118"/>
                        <a14:backgroundMark x1="54290" y1="56619" x2="57096" y2="55601"/>
                        <a14:backgroundMark x1="54785" y1="64155" x2="46370" y2="87576"/>
                        <a14:backgroundMark x1="57756" y1="66599" x2="54620" y2="81059"/>
                        <a14:backgroundMark x1="70132" y1="69654" x2="70792" y2="78615"/>
                        <a14:backgroundMark x1="70627" y1="67617" x2="72607" y2="74949"/>
                        <a14:backgroundMark x1="70792" y1="64155" x2="72607" y2="70876"/>
                        <a14:backgroundMark x1="73102" y1="65784" x2="74092" y2="73116"/>
                        <a14:backgroundMark x1="75248" y1="71487" x2="75248" y2="74949"/>
                        <a14:backgroundMark x1="87129" y1="49898" x2="83663" y2="737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64357" y="-1076315"/>
            <a:ext cx="1561738" cy="1265368"/>
          </a:xfrm>
          <a:prstGeom prst="rect">
            <a:avLst/>
          </a:prstGeom>
        </p:spPr>
      </p:pic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提案動機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750915" y="2912111"/>
            <a:ext cx="695575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致力於推廣</a:t>
            </a:r>
            <a:r>
              <a:rPr lang="zh-TW" altLang="en-US" sz="3200" b="1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綠色店家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32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同時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養成青年綠色好習慣。</a:t>
            </a:r>
          </a:p>
        </p:txBody>
      </p:sp>
      <p:sp>
        <p:nvSpPr>
          <p:cNvPr id="17" name="半框架 16"/>
          <p:cNvSpPr/>
          <p:nvPr/>
        </p:nvSpPr>
        <p:spPr>
          <a:xfrm>
            <a:off x="2369351" y="2700428"/>
            <a:ext cx="581757" cy="631863"/>
          </a:xfrm>
          <a:prstGeom prst="halfFrame">
            <a:avLst>
              <a:gd name="adj1" fmla="val 20772"/>
              <a:gd name="adj2" fmla="val 20256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4" name="半框架 23"/>
          <p:cNvSpPr/>
          <p:nvPr/>
        </p:nvSpPr>
        <p:spPr>
          <a:xfrm rot="10800000">
            <a:off x="9343372" y="3569149"/>
            <a:ext cx="581757" cy="631863"/>
          </a:xfrm>
          <a:prstGeom prst="halfFrame">
            <a:avLst>
              <a:gd name="adj1" fmla="val 20772"/>
              <a:gd name="adj2" fmla="val 20256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778335" y="4551075"/>
            <a:ext cx="32624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綠色商家的推廣及媒合企劃</a:t>
            </a:r>
          </a:p>
        </p:txBody>
      </p:sp>
      <p:sp>
        <p:nvSpPr>
          <p:cNvPr id="20" name="圓角矩形 19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橢圓 20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3" name="圖片 22"/>
          <p:cNvPicPr>
            <a:picLocks noChangeAspect="1"/>
          </p:cNvPicPr>
          <p:nvPr/>
        </p:nvPicPr>
        <p:blipFill rotWithShape="1">
          <a:blip r:embed="rId5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2926998" y="78792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solidFill>
                  <a:srgbClr val="C00000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核心目標</a:t>
            </a:r>
            <a:endParaRPr lang="zh-TW" altLang="en-US" sz="2400" dirty="0">
              <a:solidFill>
                <a:srgbClr val="C00000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2009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4359680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95465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社會影響效益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3870960" y="655583"/>
            <a:ext cx="33169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ECAD9A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我們能提供</a:t>
            </a:r>
            <a:r>
              <a:rPr lang="zh-TW" altLang="en-US" sz="2800" b="1" dirty="0" smtClean="0">
                <a:solidFill>
                  <a:srgbClr val="ECAD9A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什麼？</a:t>
            </a:r>
            <a:endParaRPr lang="en-US" altLang="zh-TW" sz="2800" b="1" dirty="0" smtClean="0">
              <a:solidFill>
                <a:srgbClr val="ECAD9A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748944" y="2669570"/>
            <a:ext cx="423705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消費端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地圖友善介面，食衣住行及時選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</a:t>
            </a:r>
            <a:r>
              <a:rPr lang="zh-TW" altLang="en-US" sz="20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消費支持綠色行動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落實</a:t>
            </a:r>
            <a:r>
              <a:rPr lang="zh-TW" altLang="en-US" sz="20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綠色行動換取優惠</a:t>
            </a:r>
          </a:p>
        </p:txBody>
      </p:sp>
      <p:pic>
        <p:nvPicPr>
          <p:cNvPr id="11" name="Picture 14" descr="地図を見ている家族のイラスト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050" y="2275004"/>
            <a:ext cx="2040082" cy="204008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開いた地図のイラスト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132" y="3417184"/>
            <a:ext cx="1058056" cy="837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2295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4359680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95465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社會影響效益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3870960" y="655583"/>
            <a:ext cx="33169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ECAD9A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我們能提供</a:t>
            </a:r>
            <a:r>
              <a:rPr lang="zh-TW" altLang="en-US" sz="2800" b="1" dirty="0" smtClean="0">
                <a:solidFill>
                  <a:srgbClr val="ECAD9A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什麼？</a:t>
            </a:r>
            <a:endParaRPr lang="en-US" altLang="zh-TW" sz="2800" b="1" dirty="0" smtClean="0">
              <a:solidFill>
                <a:srgbClr val="ECAD9A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748944" y="2669570"/>
            <a:ext cx="500649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學生端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平台線上表單申請</a:t>
            </a:r>
            <a:r>
              <a:rPr lang="zh-TW" altLang="en-US" sz="20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，提供</a:t>
            </a:r>
            <a:r>
              <a:rPr lang="zh-TW" altLang="en-US" sz="2000" b="1" dirty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拉</a:t>
            </a:r>
            <a:r>
              <a:rPr lang="zh-TW" altLang="en-US" sz="2000" b="1" dirty="0" smtClean="0">
                <a:solidFill>
                  <a:srgbClr val="C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贊媒合服務</a:t>
            </a:r>
            <a:endParaRPr lang="zh-TW" altLang="en-US" sz="2000" b="1" dirty="0">
              <a:solidFill>
                <a:srgbClr val="C0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交付</a:t>
            </a:r>
            <a:r>
              <a:rPr lang="zh-TW" altLang="en-US" sz="20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物優化模式，確保商品品質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0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明確</a:t>
            </a:r>
            <a:r>
              <a:rPr lang="zh-TW" altLang="en-US" sz="20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進度管理表達成贊助要求</a:t>
            </a:r>
          </a:p>
        </p:txBody>
      </p:sp>
      <p:grpSp>
        <p:nvGrpSpPr>
          <p:cNvPr id="13" name="群組 12"/>
          <p:cNvGrpSpPr/>
          <p:nvPr/>
        </p:nvGrpSpPr>
        <p:grpSpPr>
          <a:xfrm>
            <a:off x="2035796" y="2244515"/>
            <a:ext cx="2513769" cy="2179066"/>
            <a:chOff x="10074471" y="2133456"/>
            <a:chExt cx="4059517" cy="3519001"/>
          </a:xfrm>
        </p:grpSpPr>
        <p:pic>
          <p:nvPicPr>
            <p:cNvPr id="15" name="Picture 16" descr="走る人たちのイラスト（男子学生1）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471" y="2405013"/>
              <a:ext cx="1206385" cy="2167158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0" descr="走る人たちのイラスト（男子学生2）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71587" y="2133456"/>
              <a:ext cx="1162401" cy="2088146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18" descr="走る人たちのイラスト（女子学生2）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2214" y="2579565"/>
              <a:ext cx="1362489" cy="2447584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2" descr="走る人たちのイラスト（女子学生3）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86604" y="2390028"/>
              <a:ext cx="1337079" cy="2401938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4" descr="走る人たちのイラスト（男子学生3）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51390" y="2794957"/>
              <a:ext cx="1590675" cy="28575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9197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4359680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95465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社會影響效益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913668" y="4278977"/>
            <a:ext cx="25272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b="1" dirty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正在做綠色行動之商家</a:t>
            </a:r>
            <a:endParaRPr lang="zh-TW" altLang="en-US" sz="2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1" name="內容版面配置區 2">
            <a:extLst>
              <a:ext uri="{FF2B5EF4-FFF2-40B4-BE49-F238E27FC236}">
                <a16:creationId xmlns:a16="http://schemas.microsoft.com/office/drawing/2014/main" id="{D92688EC-E3EE-4A60-936D-C178A8D7BBBF}"/>
              </a:ext>
            </a:extLst>
          </p:cNvPr>
          <p:cNvSpPr txBox="1">
            <a:spLocks/>
          </p:cNvSpPr>
          <p:nvPr/>
        </p:nvSpPr>
        <p:spPr>
          <a:xfrm>
            <a:off x="3539080" y="1349271"/>
            <a:ext cx="7992916" cy="4349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/>
            <a:r>
              <a:rPr lang="zh-TW" altLang="en-US" sz="32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推廣綠色商家之</a:t>
            </a:r>
            <a:r>
              <a:rPr lang="zh-TW" altLang="en-US" sz="32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環保相關理念</a:t>
            </a:r>
            <a:endParaRPr lang="en-US" altLang="zh-TW" sz="3200" b="1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 fontAlgn="base"/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介紹環保理念實踐的方式，和相關營運調整</a:t>
            </a:r>
            <a:endParaRPr lang="en-US" altLang="zh-TW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 fontAlgn="base"/>
            <a:r>
              <a:rPr lang="zh-TW" altLang="en-US" sz="32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增加提倡綠色</a:t>
            </a:r>
            <a:r>
              <a:rPr lang="zh-TW" altLang="en-US" sz="32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行動店家之曝光度</a:t>
            </a:r>
            <a:endParaRPr lang="en-US" altLang="zh-TW" sz="3200" b="1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 fontAlgn="base"/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以公館商圈為第一步，綜合學校永續社團和環保臺大人數統計，預估平台能向有興趣的</a:t>
            </a:r>
            <a:r>
              <a:rPr lang="zh-TW" altLang="en-US" b="1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至少千人</a:t>
            </a:r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進行曝光，將綠色店家能夠在平台提升能見度。</a:t>
            </a:r>
            <a:endParaRPr lang="en-US" altLang="zh-TW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 fontAlgn="base"/>
            <a:r>
              <a:rPr lang="zh-TW" altLang="en-US" sz="32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提升綠色店家的關注程度</a:t>
            </a:r>
          </a:p>
          <a:p>
            <a:pPr algn="l" fontAlgn="base"/>
            <a:r>
              <a:rPr lang="zh-TW" altLang="en-US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以公館商圈</a:t>
            </a:r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為</a:t>
            </a:r>
            <a:r>
              <a:rPr lang="zh-TW" altLang="en-US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第一步</a:t>
            </a:r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讓現有</a:t>
            </a:r>
            <a:r>
              <a:rPr lang="en-US" altLang="zh-TW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30</a:t>
            </a:r>
            <a:r>
              <a:rPr lang="zh-TW" altLang="en-US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多間綠色店家加入綠色行動</a:t>
            </a:r>
            <a:r>
              <a:rPr lang="zh-TW" altLang="en-US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，透過地圖平台顯示簡述具體友善環境行動，吸引消費者目光。</a:t>
            </a:r>
          </a:p>
          <a:p>
            <a:pPr algn="l" fontAlgn="base"/>
            <a:endParaRPr lang="en-US" altLang="zh-TW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6" name="Picture 10" descr="コンビニエンスストアのイラスト2（24時間表記なし）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697" y="2190936"/>
            <a:ext cx="2537432" cy="181849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圓角矩形 16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橢圓 17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0" name="圖片 19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730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851" b="89817" l="9901" r="89934">
                        <a14:backgroundMark x1="15842" y1="49491" x2="18317" y2="71283"/>
                        <a14:backgroundMark x1="11056" y1="69450" x2="18482" y2="80041"/>
                        <a14:backgroundMark x1="20462" y1="64766" x2="19472" y2="75560"/>
                        <a14:backgroundMark x1="37294" y1="65377" x2="28878" y2="81263"/>
                        <a14:backgroundMark x1="33498" y1="64562" x2="26403" y2="72709"/>
                        <a14:backgroundMark x1="35809" y1="62322" x2="33828" y2="69450"/>
                        <a14:backgroundMark x1="35809" y1="70265" x2="36799" y2="84929"/>
                        <a14:backgroundMark x1="52310" y1="57434" x2="53135" y2="62118"/>
                        <a14:backgroundMark x1="54290" y1="56619" x2="57096" y2="55601"/>
                        <a14:backgroundMark x1="54785" y1="64155" x2="46370" y2="87576"/>
                        <a14:backgroundMark x1="57756" y1="66599" x2="54620" y2="81059"/>
                        <a14:backgroundMark x1="70132" y1="69654" x2="70792" y2="78615"/>
                        <a14:backgroundMark x1="70627" y1="67617" x2="72607" y2="74949"/>
                        <a14:backgroundMark x1="70792" y1="64155" x2="72607" y2="70876"/>
                        <a14:backgroundMark x1="73102" y1="65784" x2="74092" y2="73116"/>
                        <a14:backgroundMark x1="75248" y1="71487" x2="75248" y2="74949"/>
                        <a14:backgroundMark x1="87129" y1="49898" x2="83663" y2="737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64357" y="-1076315"/>
            <a:ext cx="1561738" cy="1265368"/>
          </a:xfrm>
          <a:prstGeom prst="rect">
            <a:avLst/>
          </a:prstGeom>
        </p:spPr>
      </p:pic>
      <p:sp>
        <p:nvSpPr>
          <p:cNvPr id="10" name="圓角矩形 9"/>
          <p:cNvSpPr/>
          <p:nvPr/>
        </p:nvSpPr>
        <p:spPr>
          <a:xfrm>
            <a:off x="-488720" y="342273"/>
            <a:ext cx="4359680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95465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社會影響效益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31" name="內容版面配置區 2">
            <a:extLst>
              <a:ext uri="{FF2B5EF4-FFF2-40B4-BE49-F238E27FC236}">
                <a16:creationId xmlns:a16="http://schemas.microsoft.com/office/drawing/2014/main" id="{D92688EC-E3EE-4A60-936D-C178A8D7BBBF}"/>
              </a:ext>
            </a:extLst>
          </p:cNvPr>
          <p:cNvSpPr txBox="1">
            <a:spLocks/>
          </p:cNvSpPr>
          <p:nvPr/>
        </p:nvSpPr>
        <p:spPr>
          <a:xfrm>
            <a:off x="3539080" y="1630999"/>
            <a:ext cx="7992916" cy="387827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/>
            <a:r>
              <a:rPr lang="zh-TW" altLang="en-US" sz="35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</a:t>
            </a:r>
            <a:r>
              <a:rPr lang="zh-TW" altLang="en-US" sz="35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一般</a:t>
            </a:r>
            <a:r>
              <a:rPr lang="zh-TW" altLang="en-US" sz="35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店家開始重視綠色</a:t>
            </a:r>
            <a:r>
              <a:rPr lang="zh-TW" altLang="en-US" sz="35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行動</a:t>
            </a:r>
          </a:p>
          <a:p>
            <a:pPr algn="l" fontAlgn="base"/>
            <a:r>
              <a:rPr lang="zh-TW" altLang="en-US" sz="2600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會透過不定期舉辦市集等宣傳活動，讓商家能將彼此綠行動進行交流，吸引商圈其他商家響應</a:t>
            </a:r>
            <a:r>
              <a:rPr lang="zh-TW" altLang="en-US" sz="2600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600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 fontAlgn="base"/>
            <a:r>
              <a:rPr lang="zh-TW" altLang="en-US" sz="35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原來投入綠色行動還可以</a:t>
            </a:r>
            <a:r>
              <a:rPr lang="en-US" altLang="zh-TW" sz="35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『</a:t>
            </a:r>
            <a:r>
              <a:rPr lang="zh-TW" altLang="en-US" sz="35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雙贏</a:t>
            </a:r>
            <a:r>
              <a:rPr lang="en-US" altLang="zh-TW" sz="35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』</a:t>
            </a:r>
          </a:p>
          <a:p>
            <a:pPr algn="l" fontAlgn="base"/>
            <a:r>
              <a:rPr lang="zh-TW" altLang="en-US" sz="2600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提供贊助除了能提升店家知名度外，更能培養學生綠色好習慣。</a:t>
            </a:r>
            <a:endParaRPr lang="en-US" altLang="zh-TW" sz="2600" dirty="0" smtClean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 fontAlgn="base"/>
            <a:r>
              <a:rPr lang="zh-TW" altLang="en-US" sz="35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解決被拉贊的困擾</a:t>
            </a:r>
            <a:endParaRPr lang="en-US" altLang="zh-TW" sz="3500" b="1" dirty="0" smtClean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 fontAlgn="base"/>
            <a:r>
              <a:rPr lang="zh-TW" altLang="en-US" sz="2600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店家無法評估是否該贊助給學生，特別是在疫情下，若學生群聚拉贊，恐增加染疫風險。</a:t>
            </a:r>
            <a:endParaRPr lang="zh-TW" altLang="en-US" sz="2600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8" name="Picture 2" descr="https://1.bp.blogspot.com/-RMMt3pIN7Js/X2yP_3gx7wI/AAAAAAABbfY/yp4IXpsxi5ANBJ3Brr_QX9hcgIYz4XsQwCNcBGAsYHQ/s1600/shop_funinki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433" y="1712533"/>
            <a:ext cx="2324080" cy="2209138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矩形 18"/>
          <p:cNvSpPr/>
          <p:nvPr/>
        </p:nvSpPr>
        <p:spPr>
          <a:xfrm>
            <a:off x="771261" y="4088768"/>
            <a:ext cx="25214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2400" b="1" dirty="0" smtClean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投入學生拉贊</a:t>
            </a:r>
            <a:endParaRPr lang="en-US" altLang="zh-TW" sz="2400" b="1" dirty="0" smtClean="0">
              <a:solidFill>
                <a:schemeClr val="bg2">
                  <a:lumMod val="1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algn="ctr"/>
            <a:r>
              <a:rPr lang="zh-TW" altLang="en-US" sz="2400" b="1" dirty="0" smtClean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兼顧綠色行動</a:t>
            </a:r>
            <a:endParaRPr lang="zh-TW" altLang="en-US" sz="2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2" name="圖片 21"/>
          <p:cNvPicPr>
            <a:picLocks noChangeAspect="1"/>
          </p:cNvPicPr>
          <p:nvPr/>
        </p:nvPicPr>
        <p:blipFill rotWithShape="1">
          <a:blip r:embed="rId6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90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/>
          <p:cNvSpPr txBox="1"/>
          <p:nvPr/>
        </p:nvSpPr>
        <p:spPr>
          <a:xfrm>
            <a:off x="7493278" y="-1772283"/>
            <a:ext cx="4698722" cy="1446550"/>
          </a:xfrm>
          <a:prstGeom prst="rect">
            <a:avLst/>
          </a:prstGeom>
          <a:noFill/>
          <a:effectLst>
            <a:glow>
              <a:schemeClr val="accent1"/>
            </a:glow>
            <a:outerShdw blurRad="50800" dist="50800" dir="6600000" algn="ctr" rotWithShape="0">
              <a:srgbClr val="000000">
                <a:alpha val="99000"/>
              </a:srgbClr>
            </a:outerShdw>
          </a:effectLst>
        </p:spPr>
        <p:txBody>
          <a:bodyPr wrap="none" rtlCol="0">
            <a:spAutoFit/>
          </a:bodyPr>
          <a:lstStyle/>
          <a:p>
            <a:r>
              <a:rPr lang="zh-TW" altLang="en-US" sz="8800" dirty="0">
                <a:solidFill>
                  <a:schemeClr val="bg2">
                    <a:lumMod val="1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bg1"/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綠洲駱駝</a:t>
            </a:r>
            <a:endParaRPr lang="en-US" altLang="zh-TW" sz="8800" dirty="0" smtClean="0">
              <a:solidFill>
                <a:schemeClr val="bg2">
                  <a:lumMod val="1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bg1"/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-488720" y="342273"/>
            <a:ext cx="4359680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95465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社會影響效益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1" name="Picture 14" descr="地図を見ている家族のイラスト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288" y="1698411"/>
            <a:ext cx="2040082" cy="204008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矩形 21"/>
          <p:cNvSpPr/>
          <p:nvPr/>
        </p:nvSpPr>
        <p:spPr>
          <a:xfrm>
            <a:off x="1173320" y="3829806"/>
            <a:ext cx="229424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b="1" dirty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對永續議題有興趣的人</a:t>
            </a:r>
            <a:endParaRPr lang="zh-TW" altLang="en-US" sz="2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4" name="內容版面配置區 2">
            <a:extLst>
              <a:ext uri="{FF2B5EF4-FFF2-40B4-BE49-F238E27FC236}">
                <a16:creationId xmlns:a16="http://schemas.microsoft.com/office/drawing/2014/main" id="{D92688EC-E3EE-4A60-936D-C178A8D7BBBF}"/>
              </a:ext>
            </a:extLst>
          </p:cNvPr>
          <p:cNvSpPr txBox="1">
            <a:spLocks/>
          </p:cNvSpPr>
          <p:nvPr/>
        </p:nvSpPr>
        <p:spPr>
          <a:xfrm>
            <a:off x="4047043" y="2262115"/>
            <a:ext cx="7180400" cy="26681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/>
            <a:r>
              <a:rPr lang="zh-TW" altLang="en-US" sz="35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一起成為綠色好公民</a:t>
            </a:r>
            <a:endParaRPr lang="en-US" altLang="zh-TW" sz="3500" b="1" dirty="0" smtClean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 fontAlgn="base"/>
            <a:r>
              <a:rPr lang="zh-TW" altLang="en-US" sz="2600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地圖作為平台媒介顯示綠色商家、綠行動簡介搭配優惠，吸引消費達到環保用具使用提高。像是購買自帶環保杯，可以換取對應的優惠，或是商家取代以往一次性餐具，可以可回收、清潔使用的餐具，讓消費者在生活小細節當中能養成綠色行動的習慣</a:t>
            </a:r>
            <a:r>
              <a:rPr lang="zh-TW" altLang="en-US" sz="2600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zh-TW" altLang="en-US" sz="2600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166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4359680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-1629793" y="473524"/>
            <a:ext cx="774000" cy="774762"/>
          </a:xfrm>
          <a:prstGeom prst="ellipse">
            <a:avLst/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95465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社會影響效益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grpSp>
        <p:nvGrpSpPr>
          <p:cNvPr id="37" name="群組 36"/>
          <p:cNvGrpSpPr/>
          <p:nvPr/>
        </p:nvGrpSpPr>
        <p:grpSpPr>
          <a:xfrm>
            <a:off x="1086040" y="1798261"/>
            <a:ext cx="2513769" cy="2179066"/>
            <a:chOff x="10074471" y="2133456"/>
            <a:chExt cx="4059517" cy="3519001"/>
          </a:xfrm>
        </p:grpSpPr>
        <p:pic>
          <p:nvPicPr>
            <p:cNvPr id="38" name="Picture 16" descr="走る人たちのイラスト（男子学生1）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74471" y="2405013"/>
              <a:ext cx="1206385" cy="2167158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20" descr="走る人たちのイラスト（男子学生2）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71587" y="2133456"/>
              <a:ext cx="1162401" cy="2088146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18" descr="走る人たちのイラスト（女子学生2）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82214" y="2579565"/>
              <a:ext cx="1362489" cy="2447584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22" descr="走る人たちのイラスト（女子学生3）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86604" y="2390028"/>
              <a:ext cx="1337079" cy="2401938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24" descr="走る人たちのイラスト（男子学生3）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51390" y="2794957"/>
              <a:ext cx="1590675" cy="28575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3" name="矩形 42"/>
          <p:cNvSpPr/>
          <p:nvPr/>
        </p:nvSpPr>
        <p:spPr>
          <a:xfrm>
            <a:off x="1395564" y="3958679"/>
            <a:ext cx="20460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b="1" dirty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需要拉贊助的學生</a:t>
            </a:r>
            <a:endParaRPr lang="zh-TW" altLang="en-US" sz="2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5" name="內容版面配置區 2">
            <a:extLst>
              <a:ext uri="{FF2B5EF4-FFF2-40B4-BE49-F238E27FC236}">
                <a16:creationId xmlns:a16="http://schemas.microsoft.com/office/drawing/2014/main" id="{D92688EC-E3EE-4A60-936D-C178A8D7BBBF}"/>
              </a:ext>
            </a:extLst>
          </p:cNvPr>
          <p:cNvSpPr txBox="1">
            <a:spLocks/>
          </p:cNvSpPr>
          <p:nvPr/>
        </p:nvSpPr>
        <p:spPr>
          <a:xfrm>
            <a:off x="4285332" y="2432050"/>
            <a:ext cx="7100324" cy="31892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/>
            <a:r>
              <a:rPr lang="zh-TW" altLang="en-US" sz="35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透過獲取贊助方式的轉換</a:t>
            </a:r>
            <a:r>
              <a:rPr lang="zh-TW" altLang="en-US" sz="35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endParaRPr lang="en-US" altLang="zh-TW" sz="3500" b="1" dirty="0" smtClean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 fontAlgn="base"/>
            <a:r>
              <a:rPr lang="zh-TW" altLang="en-US" sz="35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35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養成</a:t>
            </a:r>
            <a:r>
              <a:rPr lang="zh-TW" altLang="en-US" sz="35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綠色行動的好</a:t>
            </a:r>
            <a:r>
              <a:rPr lang="zh-TW" altLang="en-US" sz="35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習慣</a:t>
            </a:r>
            <a:endParaRPr lang="en-US" altLang="zh-TW" sz="3500" b="1" dirty="0" smtClean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l" fontAlgn="base"/>
            <a:r>
              <a:rPr lang="zh-TW" altLang="en-US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讓</a:t>
            </a:r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</a:t>
            </a:r>
            <a:r>
              <a:rPr lang="zh-TW" altLang="en-US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學年</a:t>
            </a:r>
            <a:r>
              <a:rPr lang="zh-TW" altLang="en-US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約</a:t>
            </a:r>
            <a:r>
              <a:rPr lang="en-US" altLang="zh-TW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80</a:t>
            </a:r>
            <a:r>
              <a:rPr lang="zh-TW" altLang="en-US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個</a:t>
            </a:r>
            <a:r>
              <a:rPr lang="zh-TW" altLang="en-US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活動</a:t>
            </a:r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近</a:t>
            </a:r>
            <a:r>
              <a:rPr lang="en-US" altLang="zh-TW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千位</a:t>
            </a:r>
            <a:r>
              <a:rPr lang="zh-TW" altLang="en-US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學生</a:t>
            </a:r>
            <a:r>
              <a:rPr lang="zh-TW" altLang="en-US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有機會透過我們的平台獲得實質的贊助，在過程中，培養了綠色好習慣，為提升對永續環境的敏銳度。</a:t>
            </a:r>
            <a:endParaRPr lang="zh-TW" altLang="en-US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橢圓 19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2" name="圖片 21"/>
          <p:cNvPicPr>
            <a:picLocks noChangeAspect="1"/>
          </p:cNvPicPr>
          <p:nvPr/>
        </p:nvPicPr>
        <p:blipFill rotWithShape="1">
          <a:blip r:embed="rId8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65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851" b="89817" l="9901" r="89934">
                        <a14:backgroundMark x1="15842" y1="49491" x2="18317" y2="71283"/>
                        <a14:backgroundMark x1="11056" y1="69450" x2="18482" y2="80041"/>
                        <a14:backgroundMark x1="20462" y1="64766" x2="19472" y2="75560"/>
                        <a14:backgroundMark x1="37294" y1="65377" x2="28878" y2="81263"/>
                        <a14:backgroundMark x1="33498" y1="64562" x2="26403" y2="72709"/>
                        <a14:backgroundMark x1="35809" y1="62322" x2="33828" y2="69450"/>
                        <a14:backgroundMark x1="35809" y1="70265" x2="36799" y2="84929"/>
                        <a14:backgroundMark x1="52310" y1="57434" x2="53135" y2="62118"/>
                        <a14:backgroundMark x1="54290" y1="56619" x2="57096" y2="55601"/>
                        <a14:backgroundMark x1="54785" y1="64155" x2="46370" y2="87576"/>
                        <a14:backgroundMark x1="57756" y1="66599" x2="54620" y2="81059"/>
                        <a14:backgroundMark x1="70132" y1="69654" x2="70792" y2="78615"/>
                        <a14:backgroundMark x1="70627" y1="67617" x2="72607" y2="74949"/>
                        <a14:backgroundMark x1="70792" y1="64155" x2="72607" y2="70876"/>
                        <a14:backgroundMark x1="73102" y1="65784" x2="74092" y2="73116"/>
                        <a14:backgroundMark x1="75248" y1="71487" x2="75248" y2="74949"/>
                        <a14:backgroundMark x1="87129" y1="49898" x2="83663" y2="737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64357" y="-1076315"/>
            <a:ext cx="1561738" cy="1265368"/>
          </a:xfrm>
          <a:prstGeom prst="rect">
            <a:avLst/>
          </a:prstGeom>
        </p:spPr>
      </p:pic>
      <p:sp>
        <p:nvSpPr>
          <p:cNvPr id="10" name="圓角矩形 9"/>
          <p:cNvSpPr/>
          <p:nvPr/>
        </p:nvSpPr>
        <p:spPr>
          <a:xfrm>
            <a:off x="-488720" y="342273"/>
            <a:ext cx="4359680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-1629793" y="473524"/>
            <a:ext cx="774000" cy="774762"/>
          </a:xfrm>
          <a:prstGeom prst="ellipse">
            <a:avLst/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95465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社會影響效益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31" name="內容版面配置區 2">
            <a:extLst>
              <a:ext uri="{FF2B5EF4-FFF2-40B4-BE49-F238E27FC236}">
                <a16:creationId xmlns:a16="http://schemas.microsoft.com/office/drawing/2014/main" id="{D92688EC-E3EE-4A60-936D-C178A8D7BBBF}"/>
              </a:ext>
            </a:extLst>
          </p:cNvPr>
          <p:cNvSpPr txBox="1">
            <a:spLocks/>
          </p:cNvSpPr>
          <p:nvPr/>
        </p:nvSpPr>
        <p:spPr>
          <a:xfrm>
            <a:off x="4920035" y="4032130"/>
            <a:ext cx="2711936" cy="628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/>
            <a:r>
              <a:rPr lang="zh-TW" altLang="en-US" sz="3500" b="1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對環境</a:t>
            </a:r>
            <a:r>
              <a:rPr lang="zh-TW" altLang="en-US" sz="3500" b="1" dirty="0" smtClean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而言</a:t>
            </a:r>
            <a:endParaRPr lang="zh-TW" altLang="en-US" sz="3500" b="1" dirty="0">
              <a:solidFill>
                <a:srgbClr val="00B05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3314" name="Picture 2" descr="地球のキャラクタ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2362" y="1031858"/>
            <a:ext cx="3079609" cy="3079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/>
        </p:nvSpPr>
        <p:spPr>
          <a:xfrm>
            <a:off x="2853971" y="4880604"/>
            <a:ext cx="761038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zh-TW" altLang="en-US" sz="32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有更多人為永續的未來盡一份心與力</a:t>
            </a:r>
            <a:endParaRPr lang="zh-TW" altLang="en-US" sz="32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 rotWithShape="1">
          <a:blip r:embed="rId6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309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1" y="342273"/>
            <a:ext cx="341711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人力</a:t>
            </a:r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規劃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18" name="圖片 17" descr="C:\Users\angel\AppData\Local\Microsoft\Windows\INetCache\Content.Word\559849.jpg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16" b="10231"/>
          <a:stretch/>
        </p:blipFill>
        <p:spPr bwMode="auto">
          <a:xfrm>
            <a:off x="528237" y="1601820"/>
            <a:ext cx="1981618" cy="203159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6" name="矩形 15"/>
          <p:cNvSpPr/>
          <p:nvPr/>
        </p:nvSpPr>
        <p:spPr>
          <a:xfrm>
            <a:off x="528237" y="3821404"/>
            <a:ext cx="14157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駱駝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隊長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陳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原本</a:t>
            </a:r>
          </a:p>
        </p:txBody>
      </p:sp>
      <p:pic>
        <p:nvPicPr>
          <p:cNvPr id="20" name="圖片 19"/>
          <p:cNvPicPr/>
          <p:nvPr/>
        </p:nvPicPr>
        <p:blipFill rotWithShape="1">
          <a:blip r:embed="rId4"/>
          <a:srcRect t="4616" b="14322"/>
          <a:stretch/>
        </p:blipFill>
        <p:spPr bwMode="auto">
          <a:xfrm>
            <a:off x="2683960" y="1601820"/>
            <a:ext cx="2155647" cy="20374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1" name="圖片 20"/>
          <p:cNvPicPr/>
          <p:nvPr/>
        </p:nvPicPr>
        <p:blipFill rotWithShape="1">
          <a:blip r:embed="rId5"/>
          <a:srcRect b="12233"/>
          <a:stretch/>
        </p:blipFill>
        <p:spPr bwMode="auto">
          <a:xfrm>
            <a:off x="5013712" y="1601820"/>
            <a:ext cx="2027151" cy="20374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2" name="圖片 21"/>
          <p:cNvPicPr/>
          <p:nvPr/>
        </p:nvPicPr>
        <p:blipFill>
          <a:blip r:embed="rId6"/>
          <a:stretch>
            <a:fillRect/>
          </a:stretch>
        </p:blipFill>
        <p:spPr>
          <a:xfrm>
            <a:off x="7214968" y="1601820"/>
            <a:ext cx="2148073" cy="2044957"/>
          </a:xfrm>
          <a:prstGeom prst="rect">
            <a:avLst/>
          </a:prstGeom>
        </p:spPr>
      </p:pic>
      <p:pic>
        <p:nvPicPr>
          <p:cNvPr id="23" name="圖片 22"/>
          <p:cNvPicPr/>
          <p:nvPr/>
        </p:nvPicPr>
        <p:blipFill>
          <a:blip r:embed="rId7"/>
          <a:stretch>
            <a:fillRect/>
          </a:stretch>
        </p:blipFill>
        <p:spPr>
          <a:xfrm>
            <a:off x="9537146" y="1601820"/>
            <a:ext cx="2099831" cy="2037440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2683960" y="3821404"/>
            <a:ext cx="14157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駱駝造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簡辰芳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002999" y="3821404"/>
            <a:ext cx="14157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駱駝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公關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李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宥辰</a:t>
            </a:r>
          </a:p>
        </p:txBody>
      </p:sp>
      <p:sp>
        <p:nvSpPr>
          <p:cNvPr id="26" name="矩形 25"/>
          <p:cNvSpPr/>
          <p:nvPr/>
        </p:nvSpPr>
        <p:spPr>
          <a:xfrm>
            <a:off x="7214968" y="3821404"/>
            <a:ext cx="14157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駱駝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記者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洪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浥青</a:t>
            </a:r>
          </a:p>
        </p:txBody>
      </p:sp>
      <p:sp>
        <p:nvSpPr>
          <p:cNvPr id="27" name="矩形 26"/>
          <p:cNvSpPr/>
          <p:nvPr/>
        </p:nvSpPr>
        <p:spPr>
          <a:xfrm>
            <a:off x="9578893" y="3821404"/>
            <a:ext cx="141577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駱駝碼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農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張維倫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63633" y="4722159"/>
            <a:ext cx="1313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2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社群</a:t>
            </a:r>
            <a:r>
              <a:rPr lang="zh-TW" altLang="en-US" sz="22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行銷</a:t>
            </a:r>
            <a:endParaRPr lang="en-US" altLang="zh-TW" sz="2200" b="1" dirty="0" smtClean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2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專案</a:t>
            </a:r>
            <a:r>
              <a:rPr lang="zh-TW" altLang="en-US" sz="22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管理</a:t>
            </a:r>
          </a:p>
        </p:txBody>
      </p:sp>
      <p:sp>
        <p:nvSpPr>
          <p:cNvPr id="30" name="矩形 29"/>
          <p:cNvSpPr/>
          <p:nvPr/>
        </p:nvSpPr>
        <p:spPr>
          <a:xfrm>
            <a:off x="3020847" y="4722159"/>
            <a:ext cx="161294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2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美術設計</a:t>
            </a:r>
            <a:endParaRPr lang="en-US" altLang="zh-TW" sz="2200" b="1" dirty="0" smtClean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2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網站</a:t>
            </a:r>
            <a:r>
              <a:rPr lang="en-US" altLang="zh-TW" sz="22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UI</a:t>
            </a:r>
            <a:r>
              <a:rPr lang="zh-TW" altLang="en-US" sz="22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zh-TW" altLang="en-US" sz="2200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099140" y="4722159"/>
            <a:ext cx="187743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2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商業</a:t>
            </a:r>
            <a:r>
              <a:rPr lang="zh-TW" altLang="en-US" sz="22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開發</a:t>
            </a:r>
            <a:endParaRPr lang="en-US" altLang="zh-TW" sz="2200" b="1" dirty="0" smtClean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2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線</a:t>
            </a:r>
            <a:r>
              <a:rPr lang="zh-TW" altLang="en-US" sz="22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上活動</a:t>
            </a:r>
            <a:r>
              <a:rPr lang="zh-TW" altLang="en-US" sz="22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企劃</a:t>
            </a:r>
          </a:p>
        </p:txBody>
      </p:sp>
      <p:sp>
        <p:nvSpPr>
          <p:cNvPr id="32" name="矩形 31"/>
          <p:cNvSpPr/>
          <p:nvPr/>
        </p:nvSpPr>
        <p:spPr>
          <a:xfrm>
            <a:off x="9578893" y="4722159"/>
            <a:ext cx="225574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2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伺服器相關</a:t>
            </a:r>
            <a:r>
              <a:rPr lang="zh-TW" altLang="en-US" sz="22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事務</a:t>
            </a:r>
            <a:endParaRPr lang="en-US" altLang="zh-TW" sz="2200" b="1" dirty="0" smtClean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2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coding</a:t>
            </a:r>
            <a:r>
              <a:rPr lang="zh-TW" altLang="en-US" sz="22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跟架網站</a:t>
            </a:r>
          </a:p>
        </p:txBody>
      </p:sp>
      <p:sp>
        <p:nvSpPr>
          <p:cNvPr id="33" name="矩形 32"/>
          <p:cNvSpPr/>
          <p:nvPr/>
        </p:nvSpPr>
        <p:spPr>
          <a:xfrm>
            <a:off x="7318143" y="4722159"/>
            <a:ext cx="1313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2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社</a:t>
            </a:r>
            <a:r>
              <a:rPr lang="zh-TW" altLang="en-US" sz="22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群營運</a:t>
            </a:r>
            <a:endParaRPr lang="en-US" altLang="zh-TW" sz="2200" b="1" dirty="0" smtClean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2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文案</a:t>
            </a:r>
            <a:r>
              <a:rPr lang="zh-TW" altLang="en-US" sz="22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撰寫</a:t>
            </a:r>
          </a:p>
        </p:txBody>
      </p:sp>
      <p:sp>
        <p:nvSpPr>
          <p:cNvPr id="34" name="圓角矩形 33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橢圓 34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6" name="文字方塊 35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37" name="圖片 36"/>
          <p:cNvPicPr>
            <a:picLocks noChangeAspect="1"/>
          </p:cNvPicPr>
          <p:nvPr/>
        </p:nvPicPr>
        <p:blipFill rotWithShape="1">
          <a:blip r:embed="rId8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6F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圓角矩形 6"/>
          <p:cNvSpPr/>
          <p:nvPr/>
        </p:nvSpPr>
        <p:spPr>
          <a:xfrm>
            <a:off x="312516" y="426720"/>
            <a:ext cx="11460094" cy="6035040"/>
          </a:xfrm>
          <a:prstGeom prst="roundRect">
            <a:avLst>
              <a:gd name="adj" fmla="val 5303"/>
            </a:avLst>
          </a:prstGeom>
          <a:gradFill>
            <a:gsLst>
              <a:gs pos="100000">
                <a:srgbClr val="E9D3AC"/>
              </a:gs>
              <a:gs pos="5000">
                <a:srgbClr val="ECAD9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8414795" y="3928056"/>
            <a:ext cx="3148314" cy="2533704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6000" b="77600" l="21800" r="80200"/>
                      </a14:imgEffect>
                    </a14:imgLayer>
                  </a14:imgProps>
                </a:ext>
              </a:extLst>
            </a:blip>
            <a:srcRect/>
            <a:stretch>
              <a:fillRect l="-41529" t="-85193" r="-42371" b="-43317"/>
            </a:stretch>
          </a:blip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1431775" y="1430523"/>
            <a:ext cx="5109091" cy="156966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9600" dirty="0">
                <a:solidFill>
                  <a:schemeClr val="accent6">
                    <a:lumMod val="75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bg1"/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綠洲駱駝</a:t>
            </a:r>
            <a:endParaRPr lang="en-US" altLang="zh-TW" sz="9600" dirty="0">
              <a:solidFill>
                <a:schemeClr val="accent6">
                  <a:lumMod val="75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bg1"/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3314893" y="3283974"/>
            <a:ext cx="5455340" cy="1107996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66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bg1"/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66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bg1"/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878999" y="4959552"/>
            <a:ext cx="5416868" cy="1077218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4000" dirty="0" smtClean="0">
                <a:solidFill>
                  <a:srgbClr val="6F6F6F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綠色珍珠音調小隊</a:t>
            </a:r>
            <a:endParaRPr lang="en-US" altLang="zh-TW" sz="4000" dirty="0" smtClean="0">
              <a:solidFill>
                <a:srgbClr val="6F6F6F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  <a:p>
            <a:r>
              <a:rPr lang="zh-TW" altLang="en-US" sz="2400" dirty="0" smtClean="0">
                <a:solidFill>
                  <a:srgbClr val="6F6F6F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陳原本、李宥辰、洪浥青、簡辰芳、張維倫</a:t>
            </a:r>
            <a:endParaRPr lang="en-US" altLang="zh-TW" sz="2400" dirty="0">
              <a:solidFill>
                <a:srgbClr val="6F6F6F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767274" y="5012211"/>
            <a:ext cx="111725" cy="971900"/>
          </a:xfrm>
          <a:prstGeom prst="roundRect">
            <a:avLst>
              <a:gd name="adj" fmla="val 0"/>
            </a:avLst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圓角矩形 13"/>
          <p:cNvSpPr/>
          <p:nvPr/>
        </p:nvSpPr>
        <p:spPr>
          <a:xfrm>
            <a:off x="665016" y="5012211"/>
            <a:ext cx="45719" cy="971900"/>
          </a:xfrm>
          <a:prstGeom prst="roundRect">
            <a:avLst>
              <a:gd name="adj" fmla="val 0"/>
            </a:avLst>
          </a:prstGeom>
          <a:solidFill>
            <a:srgbClr val="6F6F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圓角矩形 1"/>
          <p:cNvSpPr/>
          <p:nvPr/>
        </p:nvSpPr>
        <p:spPr>
          <a:xfrm>
            <a:off x="10046826" y="671331"/>
            <a:ext cx="2107074" cy="601883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圓角矩形 15"/>
          <p:cNvSpPr/>
          <p:nvPr/>
        </p:nvSpPr>
        <p:spPr>
          <a:xfrm>
            <a:off x="9365849" y="1590885"/>
            <a:ext cx="935620" cy="326411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圓角矩形 16"/>
          <p:cNvSpPr/>
          <p:nvPr/>
        </p:nvSpPr>
        <p:spPr>
          <a:xfrm>
            <a:off x="10377669" y="1590885"/>
            <a:ext cx="444659" cy="326411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圓角矩形 17"/>
          <p:cNvSpPr/>
          <p:nvPr/>
        </p:nvSpPr>
        <p:spPr>
          <a:xfrm>
            <a:off x="1202014" y="2957563"/>
            <a:ext cx="935620" cy="326411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圓角矩形 18"/>
          <p:cNvSpPr/>
          <p:nvPr/>
        </p:nvSpPr>
        <p:spPr>
          <a:xfrm>
            <a:off x="628466" y="2957808"/>
            <a:ext cx="444659" cy="326411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6042563" y="4167929"/>
            <a:ext cx="2723823" cy="4569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讓永續生活成為日常生活</a:t>
            </a:r>
            <a:endParaRPr kumimoji="1" lang="en-US" altLang="zh-TW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57596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851" b="89817" l="9901" r="89934">
                        <a14:backgroundMark x1="15842" y1="49491" x2="18317" y2="71283"/>
                        <a14:backgroundMark x1="11056" y1="69450" x2="18482" y2="80041"/>
                        <a14:backgroundMark x1="20462" y1="64766" x2="19472" y2="75560"/>
                        <a14:backgroundMark x1="37294" y1="65377" x2="28878" y2="81263"/>
                        <a14:backgroundMark x1="33498" y1="64562" x2="26403" y2="72709"/>
                        <a14:backgroundMark x1="35809" y1="62322" x2="33828" y2="69450"/>
                        <a14:backgroundMark x1="35809" y1="70265" x2="36799" y2="84929"/>
                        <a14:backgroundMark x1="52310" y1="57434" x2="53135" y2="62118"/>
                        <a14:backgroundMark x1="54290" y1="56619" x2="57096" y2="55601"/>
                        <a14:backgroundMark x1="54785" y1="64155" x2="46370" y2="87576"/>
                        <a14:backgroundMark x1="57756" y1="66599" x2="54620" y2="81059"/>
                        <a14:backgroundMark x1="70132" y1="69654" x2="70792" y2="78615"/>
                        <a14:backgroundMark x1="70627" y1="67617" x2="72607" y2="74949"/>
                        <a14:backgroundMark x1="70792" y1="64155" x2="72607" y2="70876"/>
                        <a14:backgroundMark x1="73102" y1="65784" x2="74092" y2="73116"/>
                        <a14:backgroundMark x1="75248" y1="71487" x2="75248" y2="74949"/>
                        <a14:backgroundMark x1="87129" y1="49898" x2="83663" y2="737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64357" y="-1076315"/>
            <a:ext cx="1561738" cy="1265368"/>
          </a:xfrm>
          <a:prstGeom prst="rect">
            <a:avLst/>
          </a:prstGeom>
        </p:spPr>
      </p:pic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提案動機</a:t>
            </a:r>
            <a:endParaRPr lang="en-US" altLang="zh-TW" sz="3600" dirty="0" smtClean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202028" y="2872354"/>
            <a:ext cx="44935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何謂</a:t>
            </a:r>
            <a:r>
              <a:rPr lang="zh-TW" altLang="en-US" sz="4800" b="1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綠色店家</a:t>
            </a:r>
            <a:r>
              <a:rPr lang="zh-TW" altLang="en-US" sz="4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？</a:t>
            </a:r>
            <a:endParaRPr lang="zh-TW" altLang="en-US" sz="4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半框架 16"/>
          <p:cNvSpPr/>
          <p:nvPr/>
        </p:nvSpPr>
        <p:spPr>
          <a:xfrm>
            <a:off x="2369351" y="2700428"/>
            <a:ext cx="581757" cy="631863"/>
          </a:xfrm>
          <a:prstGeom prst="halfFrame">
            <a:avLst>
              <a:gd name="adj1" fmla="val 20772"/>
              <a:gd name="adj2" fmla="val 20256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4" name="半框架 23"/>
          <p:cNvSpPr/>
          <p:nvPr/>
        </p:nvSpPr>
        <p:spPr>
          <a:xfrm rot="10800000">
            <a:off x="9343372" y="3569149"/>
            <a:ext cx="581757" cy="631863"/>
          </a:xfrm>
          <a:prstGeom prst="halfFrame">
            <a:avLst>
              <a:gd name="adj1" fmla="val 20772"/>
              <a:gd name="adj2" fmla="val 20256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455182" y="4665975"/>
            <a:ext cx="40318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b="1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你曾在意過綠色店家的重要性嗎？</a:t>
            </a:r>
            <a:endParaRPr lang="zh-TW" altLang="en-US" sz="2000" b="1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橢圓 20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3" name="圖片 22"/>
          <p:cNvPicPr>
            <a:picLocks noChangeAspect="1"/>
          </p:cNvPicPr>
          <p:nvPr/>
        </p:nvPicPr>
        <p:blipFill rotWithShape="1">
          <a:blip r:embed="rId5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110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提案動機</a:t>
            </a:r>
            <a:endParaRPr lang="en-US" altLang="zh-TW" sz="3600" dirty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99526" y="1459230"/>
            <a:ext cx="358015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台北商業處認證</a:t>
            </a:r>
            <a:endParaRPr lang="en-US" altLang="zh-TW" sz="3200" b="1" dirty="0" smtClean="0">
              <a:solidFill>
                <a:schemeClr val="accent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28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評比標準為：</a:t>
            </a:r>
            <a:endParaRPr lang="en-US" altLang="zh-TW" sz="28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zh-TW" altLang="en-US" sz="28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橢圓 15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18" name="圖片 17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2929820" y="408314"/>
            <a:ext cx="44935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何謂</a:t>
            </a:r>
            <a:r>
              <a:rPr lang="zh-TW" altLang="en-US" sz="4800" b="1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綠色店家</a:t>
            </a:r>
            <a:r>
              <a:rPr lang="zh-TW" altLang="en-US" sz="4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？</a:t>
            </a:r>
            <a:endParaRPr lang="zh-TW" altLang="en-US" sz="4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12053" y="2680569"/>
            <a:ext cx="355510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1.</a:t>
            </a:r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zh-TW" altLang="en-US" sz="28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綠色環保</a:t>
            </a:r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：</a:t>
            </a:r>
            <a:endParaRPr lang="en-US" altLang="zh-TW" sz="28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環境清潔、節能行為及行銷宣傳方式。</a:t>
            </a:r>
            <a:endParaRPr lang="en-US" altLang="zh-TW" sz="28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33544" y="2680569"/>
            <a:ext cx="314863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2.</a:t>
            </a:r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zh-TW" altLang="en-US" sz="28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食品安全</a:t>
            </a:r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：</a:t>
            </a:r>
            <a:endParaRPr lang="en-US" altLang="zh-TW" sz="28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食材標章和食品資訊揭露。</a:t>
            </a:r>
            <a:endParaRPr lang="zh-TW" altLang="en-US" sz="28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271163" y="5115449"/>
            <a:ext cx="557075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 smtClean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你曾在意過綠色店家的重要性嗎？</a:t>
            </a:r>
            <a:endParaRPr lang="zh-TW" altLang="en-US" sz="2800" b="1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上彎箭號 19"/>
          <p:cNvSpPr/>
          <p:nvPr/>
        </p:nvSpPr>
        <p:spPr>
          <a:xfrm rot="5400000">
            <a:off x="2118542" y="4367238"/>
            <a:ext cx="1142122" cy="1496423"/>
          </a:xfrm>
          <a:prstGeom prst="bentUpArrow">
            <a:avLst>
              <a:gd name="adj1" fmla="val 25000"/>
              <a:gd name="adj2" fmla="val 25000"/>
              <a:gd name="adj3" fmla="val 45015"/>
            </a:avLst>
          </a:prstGeom>
          <a:solidFill>
            <a:srgbClr val="C3D9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5997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提案動機</a:t>
            </a:r>
            <a:endParaRPr lang="en-US" altLang="zh-TW" sz="3600" dirty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99526" y="1459230"/>
            <a:ext cx="358015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台北商業處認證</a:t>
            </a:r>
            <a:endParaRPr lang="en-US" altLang="zh-TW" sz="3200" b="1" dirty="0" smtClean="0">
              <a:solidFill>
                <a:schemeClr val="accent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28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評比標準為：</a:t>
            </a:r>
            <a:endParaRPr lang="en-US" altLang="zh-TW" sz="28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zh-TW" altLang="en-US" sz="28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橢圓 15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18" name="圖片 17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2929820" y="408314"/>
            <a:ext cx="44935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何謂</a:t>
            </a:r>
            <a:r>
              <a:rPr lang="zh-TW" altLang="en-US" sz="4800" b="1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綠色店家</a:t>
            </a:r>
            <a:r>
              <a:rPr lang="zh-TW" altLang="en-US" sz="4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？</a:t>
            </a:r>
            <a:endParaRPr lang="zh-TW" altLang="en-US" sz="4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12053" y="2680569"/>
            <a:ext cx="355510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1.</a:t>
            </a:r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zh-TW" altLang="en-US" sz="28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綠色環保</a:t>
            </a:r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：</a:t>
            </a:r>
            <a:endParaRPr lang="en-US" altLang="zh-TW" sz="28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環境清潔、節能行為及行銷宣傳方式。</a:t>
            </a:r>
            <a:endParaRPr lang="en-US" altLang="zh-TW" sz="28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33544" y="2680569"/>
            <a:ext cx="314863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2.</a:t>
            </a:r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zh-TW" altLang="en-US" sz="28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食品安全</a:t>
            </a:r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：</a:t>
            </a:r>
            <a:endParaRPr lang="en-US" altLang="zh-TW" sz="28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28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食材標章和食品資訊揭露。</a:t>
            </a:r>
            <a:endParaRPr lang="zh-TW" altLang="en-US" sz="28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094549" y="5028831"/>
            <a:ext cx="57246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600" b="1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是</a:t>
            </a:r>
            <a:r>
              <a:rPr lang="zh-TW" altLang="en-US" sz="3600" b="1" dirty="0" smtClean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你生活環境與健康的保障</a:t>
            </a:r>
            <a:endParaRPr lang="zh-TW" altLang="en-US" sz="3600" b="1" dirty="0">
              <a:solidFill>
                <a:schemeClr val="accent6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上彎箭號 19"/>
          <p:cNvSpPr/>
          <p:nvPr/>
        </p:nvSpPr>
        <p:spPr>
          <a:xfrm rot="5400000">
            <a:off x="2118542" y="4367238"/>
            <a:ext cx="1142122" cy="1496423"/>
          </a:xfrm>
          <a:prstGeom prst="bentUpArrow">
            <a:avLst>
              <a:gd name="adj1" fmla="val 25000"/>
              <a:gd name="adj2" fmla="val 25000"/>
              <a:gd name="adj3" fmla="val 45015"/>
            </a:avLst>
          </a:prstGeom>
          <a:solidFill>
            <a:srgbClr val="C3D9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239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提案動機</a:t>
            </a:r>
            <a:endParaRPr lang="en-US" altLang="zh-TW" sz="3600" dirty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22" name="Picture 10" descr="コンビニエンスストアのイラスト2（24時間表記なし）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0915" y="2248981"/>
            <a:ext cx="2537432" cy="181849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4" descr="地図を見ている家族のイラスト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7101" y="2108671"/>
            <a:ext cx="2040082" cy="2040082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矩形 31"/>
          <p:cNvSpPr/>
          <p:nvPr/>
        </p:nvSpPr>
        <p:spPr>
          <a:xfrm>
            <a:off x="2750915" y="1499841"/>
            <a:ext cx="25272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綠色店家</a:t>
            </a:r>
            <a:endParaRPr lang="zh-TW" altLang="en-US" sz="2800" dirty="0"/>
          </a:p>
        </p:txBody>
      </p:sp>
      <p:sp>
        <p:nvSpPr>
          <p:cNvPr id="34" name="矩形 33"/>
          <p:cNvSpPr/>
          <p:nvPr/>
        </p:nvSpPr>
        <p:spPr>
          <a:xfrm>
            <a:off x="6936658" y="1488228"/>
            <a:ext cx="28408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 smtClean="0">
                <a:solidFill>
                  <a:schemeClr val="bg2">
                    <a:lumMod val="1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重視綠色理念</a:t>
            </a:r>
            <a:endParaRPr lang="zh-TW" altLang="en-US" sz="28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061922" y="4149897"/>
            <a:ext cx="19154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sz="24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綠色資訊</a:t>
            </a:r>
            <a:endParaRPr lang="en-US" altLang="zh-TW" sz="2400" b="1" dirty="0" smtClean="0">
              <a:solidFill>
                <a:srgbClr val="6F6F6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 algn="ctr"/>
            <a:r>
              <a:rPr lang="zh-TW" altLang="en-US" sz="24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尚未</a:t>
            </a:r>
            <a:r>
              <a:rPr lang="zh-TW" altLang="en-US" sz="24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被看見</a:t>
            </a:r>
            <a:endParaRPr lang="zh-TW" altLang="en-US" sz="2400" dirty="0">
              <a:solidFill>
                <a:srgbClr val="6F6F6F"/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7162273" y="4120381"/>
            <a:ext cx="229424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4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綠色資訊散亂</a:t>
            </a:r>
            <a:endParaRPr lang="en-US" altLang="zh-TW" sz="2400" b="1" dirty="0" smtClean="0">
              <a:solidFill>
                <a:srgbClr val="6F6F6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2400" b="1" dirty="0" smtClean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不知從何找</a:t>
            </a:r>
            <a:r>
              <a:rPr lang="zh-TW" altLang="en-US" sz="2400" b="1" dirty="0">
                <a:solidFill>
                  <a:srgbClr val="6F6F6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起</a:t>
            </a:r>
            <a:endParaRPr lang="zh-TW" altLang="en-US" sz="2400" dirty="0">
              <a:solidFill>
                <a:srgbClr val="6F6F6F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119547" y="4979353"/>
            <a:ext cx="26579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TW" altLang="en-US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在疫情下找不到</a:t>
            </a:r>
            <a:r>
              <a:rPr lang="zh-TW" altLang="en-US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對</a:t>
            </a:r>
            <a:r>
              <a:rPr lang="zh-TW" altLang="en-US" sz="24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環境友善的解法</a:t>
            </a:r>
            <a:endParaRPr lang="zh-TW" altLang="en-US" sz="2400" dirty="0">
              <a:solidFill>
                <a:srgbClr val="FF0000"/>
              </a:solidFill>
            </a:endParaRPr>
          </a:p>
        </p:txBody>
      </p:sp>
      <p:sp>
        <p:nvSpPr>
          <p:cNvPr id="46" name="圓角矩形 45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橢圓 46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8" name="文字方塊 47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49" name="圖片 48"/>
          <p:cNvPicPr>
            <a:picLocks noChangeAspect="1"/>
          </p:cNvPicPr>
          <p:nvPr/>
        </p:nvPicPr>
        <p:blipFill rotWithShape="1">
          <a:blip r:embed="rId4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  <p:sp>
        <p:nvSpPr>
          <p:cNvPr id="42" name="矩形 41"/>
          <p:cNvSpPr/>
          <p:nvPr/>
        </p:nvSpPr>
        <p:spPr>
          <a:xfrm>
            <a:off x="2926998" y="787923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b="1" dirty="0" smtClean="0">
                <a:solidFill>
                  <a:srgbClr val="C00000"/>
                </a:solidFill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現況分析</a:t>
            </a:r>
            <a:endParaRPr lang="zh-TW" altLang="en-US" sz="2400" dirty="0">
              <a:solidFill>
                <a:srgbClr val="C00000"/>
              </a:solidFill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2926998" y="4979353"/>
            <a:ext cx="26579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TW" altLang="en-US" sz="28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因疫情受影響</a:t>
            </a:r>
          </a:p>
        </p:txBody>
      </p:sp>
    </p:spTree>
    <p:extLst>
      <p:ext uri="{BB962C8B-B14F-4D97-AF65-F5344CB8AC3E}">
        <p14:creationId xmlns:p14="http://schemas.microsoft.com/office/powerpoint/2010/main" val="176301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 smtClean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目標對象</a:t>
            </a:r>
            <a:endParaRPr lang="en-US" altLang="zh-TW" sz="3600" dirty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20617" y="1349271"/>
            <a:ext cx="3394792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從</a:t>
            </a:r>
            <a:endParaRPr lang="en-US" altLang="zh-TW" sz="4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4800" b="1" dirty="0" smtClean="0">
                <a:solidFill>
                  <a:srgbClr val="ECAD9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商圈</a:t>
            </a:r>
            <a:endParaRPr lang="en-US" altLang="zh-TW" sz="4800" b="1" dirty="0" smtClean="0">
              <a:solidFill>
                <a:srgbClr val="ECAD9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4800" b="1" dirty="0" smtClean="0">
                <a:solidFill>
                  <a:srgbClr val="ECAD9A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出發</a:t>
            </a:r>
            <a:endParaRPr lang="en-US" altLang="zh-TW" sz="4800" b="1" dirty="0" smtClean="0">
              <a:solidFill>
                <a:srgbClr val="ECAD9A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en-US" altLang="zh-TW" sz="4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en-US" altLang="zh-TW" sz="2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en-US" altLang="zh-TW" sz="32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4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聚焦</a:t>
            </a:r>
            <a:r>
              <a:rPr lang="zh-TW" altLang="en-US" sz="4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於</a:t>
            </a:r>
            <a:endParaRPr lang="en-US" altLang="zh-TW" sz="4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40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公館商圈</a:t>
            </a:r>
            <a:endParaRPr lang="en-US" altLang="zh-TW" sz="4000" b="1" dirty="0" smtClean="0">
              <a:solidFill>
                <a:schemeClr val="accent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pic>
        <p:nvPicPr>
          <p:cNvPr id="26" name="內容版面配置區 4">
            <a:extLst>
              <a:ext uri="{FF2B5EF4-FFF2-40B4-BE49-F238E27FC236}">
                <a16:creationId xmlns:a16="http://schemas.microsoft.com/office/drawing/2014/main" id="{D84FFE51-422D-494B-B7BC-BBC6EB7DDE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6" t="25882" b="5970"/>
          <a:stretch/>
        </p:blipFill>
        <p:spPr>
          <a:xfrm>
            <a:off x="12466602" y="994932"/>
            <a:ext cx="3803022" cy="396510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1790670" y="321265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與台北商業處</a:t>
            </a:r>
            <a:endParaRPr lang="en-US" altLang="zh-TW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2896" y="4733855"/>
            <a:ext cx="4233884" cy="1280408"/>
          </a:xfrm>
          <a:prstGeom prst="rect">
            <a:avLst/>
          </a:prstGeom>
        </p:spPr>
      </p:pic>
      <p:grpSp>
        <p:nvGrpSpPr>
          <p:cNvPr id="6" name="群組 5"/>
          <p:cNvGrpSpPr/>
          <p:nvPr/>
        </p:nvGrpSpPr>
        <p:grpSpPr>
          <a:xfrm>
            <a:off x="3268941" y="477552"/>
            <a:ext cx="4695270" cy="5538404"/>
            <a:chOff x="2975378" y="778959"/>
            <a:chExt cx="4051101" cy="4778561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000" b="33229"/>
            <a:stretch/>
          </p:blipFill>
          <p:spPr>
            <a:xfrm>
              <a:off x="2975378" y="778959"/>
              <a:ext cx="4051101" cy="4778561"/>
            </a:xfrm>
            <a:prstGeom prst="rect">
              <a:avLst/>
            </a:prstGeom>
          </p:spPr>
        </p:pic>
        <p:pic>
          <p:nvPicPr>
            <p:cNvPr id="39" name="圖片 38"/>
            <p:cNvPicPr>
              <a:picLocks noChangeAspect="1"/>
            </p:cNvPicPr>
            <p:nvPr/>
          </p:nvPicPr>
          <p:blipFill rotWithShape="1">
            <a:blip r:embed="rId4"/>
            <a:srcRect l="73564" t="71794"/>
            <a:stretch/>
          </p:blipFill>
          <p:spPr>
            <a:xfrm>
              <a:off x="4175759" y="5054599"/>
              <a:ext cx="2047241" cy="266589"/>
            </a:xfrm>
            <a:prstGeom prst="rect">
              <a:avLst/>
            </a:prstGeom>
          </p:spPr>
        </p:pic>
      </p:grpSp>
      <p:sp>
        <p:nvSpPr>
          <p:cNvPr id="8" name="矩形 7"/>
          <p:cNvSpPr/>
          <p:nvPr/>
        </p:nvSpPr>
        <p:spPr>
          <a:xfrm>
            <a:off x="7987360" y="3654945"/>
            <a:ext cx="393806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與</a:t>
            </a:r>
            <a:r>
              <a:rPr lang="zh-TW" altLang="en-US" sz="32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臺大</a:t>
            </a:r>
            <a:r>
              <a:rPr lang="zh-TW" altLang="en-US" sz="32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公館</a:t>
            </a:r>
            <a:r>
              <a:rPr lang="zh-TW" altLang="en-US" sz="32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商圈</a:t>
            </a:r>
            <a:endParaRPr lang="en-US" altLang="zh-TW" sz="3200" b="1" dirty="0" smtClean="0">
              <a:solidFill>
                <a:schemeClr val="accent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32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發展</a:t>
            </a:r>
            <a:r>
              <a:rPr lang="zh-TW" altLang="en-US" sz="32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促進會</a:t>
            </a:r>
            <a:r>
              <a:rPr lang="zh-TW" altLang="en-US" sz="3200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合作</a:t>
            </a:r>
            <a:endParaRPr lang="en-US" altLang="zh-TW" sz="32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46" name="圓角矩形 45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7" name="橢圓 46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8" name="文字方塊 47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49" name="圖片 48"/>
          <p:cNvPicPr>
            <a:picLocks noChangeAspect="1"/>
          </p:cNvPicPr>
          <p:nvPr/>
        </p:nvPicPr>
        <p:blipFill rotWithShape="1">
          <a:blip r:embed="rId6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40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目標對象</a:t>
            </a:r>
            <a:endParaRPr lang="en-US" altLang="zh-TW" sz="3600" dirty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20617" y="1349271"/>
            <a:ext cx="376618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從公館統計之</a:t>
            </a:r>
            <a:endParaRPr lang="en-US" altLang="zh-TW" sz="4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4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現有</a:t>
            </a:r>
            <a:r>
              <a:rPr lang="en-US" altLang="zh-TW" sz="40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32</a:t>
            </a:r>
            <a:r>
              <a:rPr lang="zh-TW" altLang="en-US" sz="4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間</a:t>
            </a:r>
            <a:endParaRPr lang="en-US" altLang="zh-TW" sz="4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4000" b="1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綠色店家</a:t>
            </a:r>
            <a:r>
              <a:rPr lang="zh-TW" altLang="en-US" sz="4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為起點</a:t>
            </a:r>
            <a:endParaRPr lang="en-US" altLang="zh-TW" sz="4000" b="1" dirty="0" smtClean="0">
              <a:solidFill>
                <a:schemeClr val="accent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pic>
        <p:nvPicPr>
          <p:cNvPr id="26" name="內容版面配置區 4">
            <a:extLst>
              <a:ext uri="{FF2B5EF4-FFF2-40B4-BE49-F238E27FC236}">
                <a16:creationId xmlns:a16="http://schemas.microsoft.com/office/drawing/2014/main" id="{D84FFE51-422D-494B-B7BC-BBC6EB7DDE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6" t="25882" b="5970"/>
          <a:stretch/>
        </p:blipFill>
        <p:spPr>
          <a:xfrm>
            <a:off x="5275150" y="342273"/>
            <a:ext cx="5400114" cy="563026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-1790670" y="321265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與台北商業處</a:t>
            </a:r>
            <a:endParaRPr lang="en-US" altLang="zh-TW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43976" y="3397319"/>
            <a:ext cx="37661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000" b="1" dirty="0" smtClean="0">
                <a:solidFill>
                  <a:schemeClr val="accent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作為推廣與合作方案的第一步</a:t>
            </a:r>
            <a:endParaRPr lang="en-US" altLang="zh-TW" sz="2000" b="1" dirty="0" smtClean="0">
              <a:solidFill>
                <a:schemeClr val="accent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圓角矩形 9"/>
          <p:cNvSpPr/>
          <p:nvPr/>
        </p:nvSpPr>
        <p:spPr>
          <a:xfrm>
            <a:off x="-488720" y="342273"/>
            <a:ext cx="3239635" cy="836530"/>
          </a:xfrm>
          <a:prstGeom prst="roundRect">
            <a:avLst>
              <a:gd name="adj" fmla="val 50000"/>
            </a:avLst>
          </a:prstGeom>
          <a:solidFill>
            <a:srgbClr val="ECAD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338026" y="449336"/>
            <a:ext cx="2031325" cy="646331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effectLst>
                  <a:glow>
                    <a:schemeClr val="bg1"/>
                  </a:glo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目標對象</a:t>
            </a:r>
            <a:endParaRPr lang="en-US" altLang="zh-TW" sz="3600" dirty="0">
              <a:solidFill>
                <a:schemeClr val="bg1"/>
              </a:solidFill>
              <a:effectLst>
                <a:glow>
                  <a:schemeClr val="bg1"/>
                </a:glo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353688" y="-1110373"/>
            <a:ext cx="37661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何謂</a:t>
            </a:r>
            <a:r>
              <a:rPr lang="zh-TW" altLang="en-US" sz="40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綠色店家</a:t>
            </a:r>
            <a:r>
              <a:rPr lang="zh-TW" altLang="en-US" sz="4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？</a:t>
            </a:r>
            <a:endParaRPr lang="en-US" altLang="zh-TW" sz="4000" b="1" dirty="0" smtClean="0">
              <a:solidFill>
                <a:schemeClr val="accent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43976" y="1625777"/>
            <a:ext cx="3257403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皆經過</a:t>
            </a:r>
            <a:endParaRPr lang="en-US" altLang="zh-TW" sz="28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28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台北商業處認證</a:t>
            </a:r>
            <a:endParaRPr lang="en-US" altLang="zh-TW" sz="2800" b="1" dirty="0" smtClean="0">
              <a:solidFill>
                <a:schemeClr val="accent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en-US" altLang="zh-TW" sz="2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en-US" altLang="zh-TW" sz="20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en-US" altLang="zh-TW" sz="2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en-US" altLang="zh-TW" sz="20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endParaRPr lang="en-US" altLang="zh-TW" sz="2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2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評比標準：</a:t>
            </a:r>
            <a:endParaRPr lang="en-US" altLang="zh-TW" sz="2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en-US" altLang="zh-TW" sz="2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1.</a:t>
            </a:r>
            <a:r>
              <a:rPr lang="zh-TW" altLang="en-US" sz="2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zh-TW" altLang="en-US" sz="20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綠色環保</a:t>
            </a:r>
            <a:r>
              <a:rPr lang="zh-TW" altLang="en-US" sz="2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：</a:t>
            </a:r>
            <a:endParaRPr lang="en-US" altLang="zh-TW" sz="2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2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環境清潔、節能行為及行銷宣傳方式。</a:t>
            </a:r>
          </a:p>
          <a:p>
            <a:r>
              <a:rPr lang="en-US" altLang="zh-TW" sz="2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2.</a:t>
            </a:r>
            <a:r>
              <a:rPr lang="zh-TW" altLang="en-US" sz="2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zh-TW" altLang="en-US" sz="2000" b="1" dirty="0" smtClean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食品安全</a:t>
            </a:r>
            <a:r>
              <a:rPr lang="zh-TW" altLang="en-US" sz="2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：</a:t>
            </a:r>
            <a:endParaRPr lang="en-US" altLang="zh-TW" sz="2000" b="1" dirty="0" smtClean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r>
              <a:rPr lang="zh-TW" altLang="en-US" sz="2000" b="1" dirty="0" smtClean="0">
                <a:solidFill>
                  <a:schemeClr val="accent6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食材標章和食品資訊揭露。</a:t>
            </a:r>
            <a:endParaRPr lang="zh-TW" altLang="en-US" sz="2000" b="1" dirty="0">
              <a:solidFill>
                <a:schemeClr val="accent6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1379" y="594360"/>
            <a:ext cx="7597476" cy="5345685"/>
          </a:xfrm>
          <a:prstGeom prst="rect">
            <a:avLst/>
          </a:prstGeom>
        </p:spPr>
      </p:pic>
      <p:sp>
        <p:nvSpPr>
          <p:cNvPr id="13" name="圓角矩形 12"/>
          <p:cNvSpPr/>
          <p:nvPr/>
        </p:nvSpPr>
        <p:spPr>
          <a:xfrm>
            <a:off x="427106" y="6354501"/>
            <a:ext cx="9870956" cy="289368"/>
          </a:xfrm>
          <a:prstGeom prst="roundRect">
            <a:avLst>
              <a:gd name="adj" fmla="val 50000"/>
            </a:avLst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橢圓 15"/>
          <p:cNvSpPr/>
          <p:nvPr/>
        </p:nvSpPr>
        <p:spPr>
          <a:xfrm>
            <a:off x="11481082" y="6134582"/>
            <a:ext cx="508785" cy="509286"/>
          </a:xfrm>
          <a:prstGeom prst="ellipse">
            <a:avLst/>
          </a:prstGeom>
          <a:solidFill>
            <a:srgbClr val="F9EC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dirty="0" smtClean="0">
                <a:solidFill>
                  <a:schemeClr val="accent2">
                    <a:lumMod val="50000"/>
                  </a:schemeClr>
                </a:solidFill>
              </a:rPr>
              <a:t>7</a:t>
            </a:r>
            <a:endParaRPr lang="zh-TW" altLang="en-US" sz="20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7938249" y="6134582"/>
            <a:ext cx="2420856" cy="523220"/>
          </a:xfrm>
          <a:prstGeom prst="rect">
            <a:avLst/>
          </a:prstGeom>
          <a:noFill/>
          <a:effectLst>
            <a:glow>
              <a:schemeClr val="accent1"/>
            </a:glow>
          </a:effectLst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chemeClr val="accent2">
                    <a:lumMod val="50000"/>
                  </a:schemeClr>
                </a:solidFill>
                <a:effectLst>
                  <a:glow>
                    <a:schemeClr val="bg1"/>
                  </a:glow>
                  <a:outerShdw dist="38100" dir="2700000" sx="101000" sy="101000" algn="tl" rotWithShape="0">
                    <a:schemeClr val="accent2">
                      <a:lumMod val="60000"/>
                      <a:lumOff val="40000"/>
                    </a:schemeClr>
                  </a:outerShdw>
                </a:effectLst>
                <a:latin typeface="Gen Jyuu Gothic XP Bold" panose="020B0602020203020207" pitchFamily="34" charset="-120"/>
                <a:ea typeface="Gen Jyuu Gothic XP Bold" panose="020B0602020203020207" pitchFamily="34" charset="-120"/>
                <a:cs typeface="Gen Jyuu Gothic XP Bold" panose="020B0602020203020207" pitchFamily="34" charset="-120"/>
              </a:rPr>
              <a:t>綠理想 新夢想</a:t>
            </a:r>
            <a:endParaRPr lang="en-US" altLang="zh-TW" sz="2800" dirty="0" smtClean="0">
              <a:solidFill>
                <a:schemeClr val="accent2">
                  <a:lumMod val="50000"/>
                </a:schemeClr>
              </a:solidFill>
              <a:effectLst>
                <a:glow>
                  <a:schemeClr val="bg1"/>
                </a:glow>
                <a:outerShdw dist="38100" dir="2700000" sx="101000" sy="101000" algn="tl" rotWithShape="0">
                  <a:schemeClr val="accent2">
                    <a:lumMod val="60000"/>
                    <a:lumOff val="40000"/>
                  </a:schemeClr>
                </a:outerShdw>
              </a:effectLst>
              <a:latin typeface="Gen Jyuu Gothic XP Bold" panose="020B0602020203020207" pitchFamily="34" charset="-120"/>
              <a:ea typeface="Gen Jyuu Gothic XP Bold" panose="020B0602020203020207" pitchFamily="34" charset="-120"/>
              <a:cs typeface="Gen Jyuu Gothic XP Bold" panose="020B0602020203020207" pitchFamily="34" charset="-120"/>
            </a:endParaRPr>
          </a:p>
        </p:txBody>
      </p:sp>
      <p:pic>
        <p:nvPicPr>
          <p:cNvPr id="18" name="圖片 17"/>
          <p:cNvPicPr>
            <a:picLocks noChangeAspect="1"/>
          </p:cNvPicPr>
          <p:nvPr/>
        </p:nvPicPr>
        <p:blipFill rotWithShape="1">
          <a:blip r:embed="rId3" cstate="print">
            <a:clrChange>
              <a:clrFrom>
                <a:srgbClr val="FFF1CE"/>
              </a:clrFrom>
              <a:clrTo>
                <a:srgbClr val="FFF1C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77" t="27959" r="22097" b="34040"/>
          <a:stretch/>
        </p:blipFill>
        <p:spPr>
          <a:xfrm>
            <a:off x="10286285" y="5778595"/>
            <a:ext cx="1194797" cy="8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021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 dir="r"/>
      </p:transition>
    </mc:Choice>
    <mc:Fallback xmlns="">
      <p:transition>
        <p:wipe dir="r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</TotalTime>
  <Words>1475</Words>
  <Application>Microsoft Office PowerPoint</Application>
  <PresentationFormat>寬螢幕</PresentationFormat>
  <Paragraphs>320</Paragraphs>
  <Slides>28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6" baseType="lpstr">
      <vt:lpstr>Gen Jyuu Gothic XP Bold</vt:lpstr>
      <vt:lpstr>微軟正黑體</vt:lpstr>
      <vt:lpstr>新細明體</vt:lpstr>
      <vt:lpstr>Arial</vt:lpstr>
      <vt:lpstr>Calibri</vt:lpstr>
      <vt:lpstr>Calibri Light</vt:lpstr>
      <vt:lpstr>Wingdings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陳原本</dc:creator>
  <cp:lastModifiedBy>陳原本</cp:lastModifiedBy>
  <cp:revision>66</cp:revision>
  <dcterms:created xsi:type="dcterms:W3CDTF">2021-09-15T18:59:27Z</dcterms:created>
  <dcterms:modified xsi:type="dcterms:W3CDTF">2021-09-30T21:17:50Z</dcterms:modified>
</cp:coreProperties>
</file>

<file path=docProps/thumbnail.jpeg>
</file>